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media/image56.jpg" ContentType="image/jpg"/>
  <Override PartName="/ppt/media/image57.jpg" ContentType="image/jpg"/>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
  </p:notesMasterIdLst>
  <p:handoutMasterIdLst>
    <p:handoutMasterId r:id="rId21"/>
  </p:handoutMasterIdLst>
  <p:sldIdLst>
    <p:sldId id="257" r:id="rId3"/>
    <p:sldId id="667" r:id="rId4"/>
    <p:sldId id="683" r:id="rId5"/>
    <p:sldId id="684" r:id="rId6"/>
    <p:sldId id="685" r:id="rId7"/>
    <p:sldId id="686" r:id="rId8"/>
    <p:sldId id="688" r:id="rId9"/>
    <p:sldId id="687" r:id="rId10"/>
    <p:sldId id="695" r:id="rId11"/>
    <p:sldId id="697" r:id="rId12"/>
    <p:sldId id="689" r:id="rId13"/>
    <p:sldId id="690" r:id="rId14"/>
    <p:sldId id="691" r:id="rId15"/>
    <p:sldId id="692" r:id="rId16"/>
    <p:sldId id="696" r:id="rId17"/>
    <p:sldId id="698" r:id="rId18"/>
    <p:sldId id="694" r:id="rId19"/>
  </p:sldIdLst>
  <p:sldSz cx="10058400" cy="77724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82">
          <p15:clr>
            <a:srgbClr val="A4A3A4"/>
          </p15:clr>
        </p15:guide>
        <p15:guide id="2" pos="3168">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a:srgbClr val="FFFF00"/>
    <a:srgbClr val="0000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3" autoAdjust="0"/>
    <p:restoredTop sz="95738" autoAdjust="0"/>
  </p:normalViewPr>
  <p:slideViewPr>
    <p:cSldViewPr snapToGrid="0">
      <p:cViewPr varScale="1">
        <p:scale>
          <a:sx n="110" d="100"/>
          <a:sy n="110" d="100"/>
        </p:scale>
        <p:origin x="2187" y="54"/>
      </p:cViewPr>
      <p:guideLst>
        <p:guide orient="horz" pos="1282"/>
        <p:guide pos="31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4" d="100"/>
          <a:sy n="64" d="100"/>
        </p:scale>
        <p:origin x="-4680" y="-77"/>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Pun (SSE)" userId="6b1ee1f4-4ab1-4ea7-a2d6-b83579485034" providerId="ADAL" clId="{9A93D3FF-D7B9-4A99-958F-309F34698FFD}"/>
    <pc:docChg chg="sldOrd">
      <pc:chgData name="Simon Pun (SSE)" userId="6b1ee1f4-4ab1-4ea7-a2d6-b83579485034" providerId="ADAL" clId="{9A93D3FF-D7B9-4A99-958F-309F34698FFD}" dt="2021-11-17T14:41:05.332" v="0" actId="20578"/>
      <pc:docMkLst>
        <pc:docMk/>
      </pc:docMkLst>
      <pc:sldChg chg="ord">
        <pc:chgData name="Simon Pun (SSE)" userId="6b1ee1f4-4ab1-4ea7-a2d6-b83579485034" providerId="ADAL" clId="{9A93D3FF-D7B9-4A99-958F-309F34698FFD}" dt="2021-11-17T14:41:05.332" v="0" actId="20578"/>
        <pc:sldMkLst>
          <pc:docMk/>
          <pc:sldMk cId="3225658579" sldId="686"/>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5838" y="0"/>
            <a:ext cx="2949787" cy="496967"/>
          </a:xfrm>
          <a:prstGeom prst="rect">
            <a:avLst/>
          </a:prstGeom>
        </p:spPr>
        <p:txBody>
          <a:bodyPr vert="horz" lIns="91440" tIns="45720" rIns="91440" bIns="45720" rtlCol="0"/>
          <a:lstStyle>
            <a:lvl1pPr algn="r">
              <a:defRPr sz="1200"/>
            </a:lvl1pPr>
          </a:lstStyle>
          <a:p>
            <a:fld id="{640596D8-C79D-4ED9-BF59-F9DF5C917223}" type="datetimeFigureOut">
              <a:rPr lang="en-US" smtClean="0"/>
              <a:pPr/>
              <a:t>9/21/2024</a:t>
            </a:fld>
            <a:endParaRPr lang="en-US"/>
          </a:p>
        </p:txBody>
      </p:sp>
      <p:sp>
        <p:nvSpPr>
          <p:cNvPr id="4" name="Footer Placeholder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a:defRPr sz="1200"/>
            </a:lvl1pPr>
          </a:lstStyle>
          <a:p>
            <a:fld id="{A4ACFF82-A243-4D90-9E0C-983158809860}" type="slidenum">
              <a:rPr lang="en-US" smtClean="0"/>
              <a:pPr/>
              <a:t>‹#›</a:t>
            </a:fld>
            <a:endParaRPr lang="en-US"/>
          </a:p>
        </p:txBody>
      </p:sp>
    </p:spTree>
    <p:extLst>
      <p:ext uri="{BB962C8B-B14F-4D97-AF65-F5344CB8AC3E}">
        <p14:creationId xmlns:p14="http://schemas.microsoft.com/office/powerpoint/2010/main" val="6912655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1DB832C7-A735-4F62-9A3C-57406AF96D4B}" type="datetimeFigureOut">
              <a:rPr lang="en-US" smtClean="0"/>
              <a:pPr/>
              <a:t>9/21/2024</a:t>
            </a:fld>
            <a:endParaRPr lang="en-US"/>
          </a:p>
        </p:txBody>
      </p:sp>
      <p:sp>
        <p:nvSpPr>
          <p:cNvPr id="4" name="幻灯片图像占位符 3"/>
          <p:cNvSpPr>
            <a:spLocks noGrp="1" noRot="1" noChangeAspect="1"/>
          </p:cNvSpPr>
          <p:nvPr>
            <p:ph type="sldImg" idx="2"/>
          </p:nvPr>
        </p:nvSpPr>
        <p:spPr>
          <a:xfrm>
            <a:off x="1233488" y="1243013"/>
            <a:ext cx="4340225"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E8AE79E6-8D35-443C-8295-6CFFBCE3EBE1}" type="slidenum">
              <a:rPr lang="en-US" smtClean="0"/>
              <a:pPr/>
              <a:t>‹#›</a:t>
            </a:fld>
            <a:endParaRPr lang="en-US"/>
          </a:p>
        </p:txBody>
      </p:sp>
    </p:spTree>
    <p:extLst>
      <p:ext uri="{BB962C8B-B14F-4D97-AF65-F5344CB8AC3E}">
        <p14:creationId xmlns:p14="http://schemas.microsoft.com/office/powerpoint/2010/main" val="3794204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29238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57300" y="1272011"/>
            <a:ext cx="7543800" cy="2705947"/>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257300" y="4082310"/>
            <a:ext cx="7543800" cy="187653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9CBD5074-E255-4588-873C-4B1F4B3E9525}" type="datetimeFigureOut">
              <a:rPr lang="en-US" smtClean="0"/>
              <a:pPr/>
              <a:t>9/21/2024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96C78704-A0A7-4998-AD3D-2F2EF75B0F5D}"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8297" y="6935361"/>
            <a:ext cx="3577141" cy="79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8"/>
          <p:cNvCxnSpPr/>
          <p:nvPr userDrawn="1"/>
        </p:nvCxnSpPr>
        <p:spPr>
          <a:xfrm>
            <a:off x="492696" y="6982544"/>
            <a:ext cx="8675370" cy="0"/>
          </a:xfrm>
          <a:prstGeom prst="line">
            <a:avLst/>
          </a:prstGeom>
          <a:ln w="28575">
            <a:solidFill>
              <a:srgbClr val="7030A0"/>
            </a:solidFill>
          </a:ln>
        </p:spPr>
        <p:style>
          <a:lnRef idx="1">
            <a:schemeClr val="accent6"/>
          </a:lnRef>
          <a:fillRef idx="0">
            <a:schemeClr val="accent6"/>
          </a:fillRef>
          <a:effectRef idx="0">
            <a:schemeClr val="accent6"/>
          </a:effectRef>
          <a:fontRef idx="minor">
            <a:schemeClr val="tx1"/>
          </a:fontRef>
        </p:style>
      </p:cxnSp>
      <p:sp>
        <p:nvSpPr>
          <p:cNvPr id="9" name="TextBox 8"/>
          <p:cNvSpPr txBox="1"/>
          <p:nvPr userDrawn="1"/>
        </p:nvSpPr>
        <p:spPr>
          <a:xfrm>
            <a:off x="4813176" y="7054552"/>
            <a:ext cx="2908553" cy="369332"/>
          </a:xfrm>
          <a:prstGeom prst="rect">
            <a:avLst/>
          </a:prstGeom>
          <a:noFill/>
        </p:spPr>
        <p:txBody>
          <a:bodyPr wrap="none" rtlCol="0">
            <a:spAutoFit/>
          </a:bodyPr>
          <a:lstStyle/>
          <a:p>
            <a:r>
              <a:rPr lang="en-US" i="1" dirty="0">
                <a:solidFill>
                  <a:srgbClr val="FF0000"/>
                </a:solidFill>
              </a:rPr>
              <a:t>Fall</a:t>
            </a:r>
            <a:r>
              <a:rPr lang="en-US" i="1" baseline="0" dirty="0">
                <a:solidFill>
                  <a:srgbClr val="FF0000"/>
                </a:solidFill>
              </a:rPr>
              <a:t> 2015 </a:t>
            </a:r>
            <a:r>
              <a:rPr lang="en-US" i="1" dirty="0">
                <a:solidFill>
                  <a:srgbClr val="FF0000"/>
                </a:solidFill>
              </a:rPr>
              <a:t>MAT1001 Calculus I</a:t>
            </a:r>
          </a:p>
        </p:txBody>
      </p:sp>
      <p:sp>
        <p:nvSpPr>
          <p:cNvPr id="10" name="Slide Number Placeholder 1"/>
          <p:cNvSpPr txBox="1">
            <a:spLocks/>
          </p:cNvSpPr>
          <p:nvPr userDrawn="1"/>
        </p:nvSpPr>
        <p:spPr>
          <a:xfrm>
            <a:off x="8845624" y="6983849"/>
            <a:ext cx="521261" cy="4138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1pPr>
            <a:lvl2pPr marL="742950" indent="-28575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2pPr>
            <a:lvl3pPr marL="11430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3pPr>
            <a:lvl4pPr marL="16002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4pPr>
            <a:lvl5pPr marL="20574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9pPr>
          </a:lstStyle>
          <a:p>
            <a:fld id="{2D5997E6-C181-4A13-9D38-718159C5EC42}" type="slidenum">
              <a:rPr lang="en-US" altLang="zh-CN" sz="1800" b="1" smtClean="0">
                <a:solidFill>
                  <a:srgbClr val="000000"/>
                </a:solidFill>
                <a:latin typeface="Garamond" panose="02020404030301010803" pitchFamily="18" charset="0"/>
              </a:rPr>
              <a:pPr/>
              <a:t>‹#›</a:t>
            </a:fld>
            <a:endParaRPr lang="en-US" altLang="zh-CN" sz="1800" b="1"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996338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98042" y="413808"/>
            <a:ext cx="2168843" cy="6586750"/>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91515" y="413808"/>
            <a:ext cx="6380798" cy="6586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9CBD5074-E255-4588-873C-4B1F4B3E9525}" type="datetimeFigureOut">
              <a:rPr lang="en-US" smtClean="0"/>
              <a:pPr/>
              <a:t>9/21/2024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96C78704-A0A7-4998-AD3D-2F2EF75B0F5D}" type="slidenum">
              <a:rPr lang="en-US" smtClean="0"/>
              <a:pPr/>
              <a:t>‹#›</a:t>
            </a:fld>
            <a:endParaRPr lang="en-US"/>
          </a:p>
        </p:txBody>
      </p:sp>
    </p:spTree>
    <p:extLst>
      <p:ext uri="{BB962C8B-B14F-4D97-AF65-F5344CB8AC3E}">
        <p14:creationId xmlns:p14="http://schemas.microsoft.com/office/powerpoint/2010/main" val="4086669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32313" y="6935361"/>
            <a:ext cx="3577141" cy="79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8"/>
          <p:cNvCxnSpPr/>
          <p:nvPr userDrawn="1"/>
        </p:nvCxnSpPr>
        <p:spPr>
          <a:xfrm>
            <a:off x="636712" y="6982544"/>
            <a:ext cx="8675370" cy="0"/>
          </a:xfrm>
          <a:prstGeom prst="line">
            <a:avLst/>
          </a:prstGeom>
          <a:ln w="28575">
            <a:solidFill>
              <a:srgbClr val="7030A0"/>
            </a:solidFill>
          </a:ln>
        </p:spPr>
        <p:style>
          <a:lnRef idx="1">
            <a:schemeClr val="accent6"/>
          </a:lnRef>
          <a:fillRef idx="0">
            <a:schemeClr val="accent6"/>
          </a:fillRef>
          <a:effectRef idx="0">
            <a:schemeClr val="accent6"/>
          </a:effectRef>
          <a:fontRef idx="minor">
            <a:schemeClr val="tx1"/>
          </a:fontRef>
        </p:style>
      </p:cxnSp>
      <p:sp>
        <p:nvSpPr>
          <p:cNvPr id="4" name="Slide Number Placeholder 1"/>
          <p:cNvSpPr txBox="1">
            <a:spLocks/>
          </p:cNvSpPr>
          <p:nvPr userDrawn="1"/>
        </p:nvSpPr>
        <p:spPr>
          <a:xfrm>
            <a:off x="8845624" y="6983849"/>
            <a:ext cx="521261" cy="4138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1pPr>
            <a:lvl2pPr marL="742950" indent="-28575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2pPr>
            <a:lvl3pPr marL="11430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3pPr>
            <a:lvl4pPr marL="16002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4pPr>
            <a:lvl5pPr marL="20574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9pPr>
          </a:lstStyle>
          <a:p>
            <a:fld id="{2D5997E6-C181-4A13-9D38-718159C5EC42}" type="slidenum">
              <a:rPr lang="en-US" altLang="zh-CN" sz="1800" b="1" smtClean="0">
                <a:solidFill>
                  <a:srgbClr val="000000"/>
                </a:solidFill>
                <a:latin typeface="Garamond" panose="02020404030301010803" pitchFamily="18" charset="0"/>
              </a:rPr>
              <a:pPr/>
              <a:t>‹#›</a:t>
            </a:fld>
            <a:endParaRPr lang="en-US" altLang="zh-CN" sz="1800" b="1" dirty="0">
              <a:solidFill>
                <a:srgbClr val="000000"/>
              </a:solidFill>
              <a:latin typeface="Garamond" panose="02020404030301010803" pitchFamily="18" charset="0"/>
            </a:endParaRPr>
          </a:p>
        </p:txBody>
      </p:sp>
      <p:sp>
        <p:nvSpPr>
          <p:cNvPr id="9" name="TextBox 8"/>
          <p:cNvSpPr txBox="1"/>
          <p:nvPr userDrawn="1"/>
        </p:nvSpPr>
        <p:spPr>
          <a:xfrm>
            <a:off x="6164249" y="7026171"/>
            <a:ext cx="2646878" cy="338554"/>
          </a:xfrm>
          <a:prstGeom prst="rect">
            <a:avLst/>
          </a:prstGeom>
          <a:noFill/>
        </p:spPr>
        <p:txBody>
          <a:bodyPr wrap="none" rtlCol="0">
            <a:spAutoFit/>
          </a:bodyPr>
          <a:lstStyle/>
          <a:p>
            <a:r>
              <a:rPr lang="zh-CN" altLang="en-US" sz="1600" i="0" dirty="0">
                <a:solidFill>
                  <a:srgbClr val="FF0000"/>
                </a:solidFill>
                <a:latin typeface="黑体" pitchFamily="49" charset="-122"/>
                <a:ea typeface="黑体" pitchFamily="49" charset="-122"/>
              </a:rPr>
              <a:t>智慧城市感知与通信实验室</a:t>
            </a:r>
          </a:p>
        </p:txBody>
      </p:sp>
      <p:sp>
        <p:nvSpPr>
          <p:cNvPr id="6" name="标题 1"/>
          <p:cNvSpPr>
            <a:spLocks noGrp="1"/>
          </p:cNvSpPr>
          <p:nvPr>
            <p:ph type="title"/>
          </p:nvPr>
        </p:nvSpPr>
        <p:spPr>
          <a:xfrm>
            <a:off x="691515" y="413809"/>
            <a:ext cx="8675370" cy="744431"/>
          </a:xfrm>
        </p:spPr>
        <p:txBody>
          <a:bodyPr>
            <a:normAutofit/>
          </a:bodyPr>
          <a:lstStyle>
            <a:lvl1pPr>
              <a:defRPr sz="2800"/>
            </a:lvl1pPr>
          </a:lstStyle>
          <a:p>
            <a:r>
              <a:rPr lang="zh-CN" altLang="en-US" dirty="0"/>
              <a:t>单击此处编辑母版标题样式</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063" y="2414588"/>
            <a:ext cx="8550275" cy="1665287"/>
          </a:xfrm>
        </p:spPr>
        <p:txBody>
          <a:bodyPr/>
          <a:lstStyle/>
          <a:p>
            <a:r>
              <a:rPr lang="en-US"/>
              <a:t>Click to edit Master title style</a:t>
            </a:r>
          </a:p>
        </p:txBody>
      </p:sp>
      <p:sp>
        <p:nvSpPr>
          <p:cNvPr id="3" name="Subtitle 2"/>
          <p:cNvSpPr>
            <a:spLocks noGrp="1"/>
          </p:cNvSpPr>
          <p:nvPr>
            <p:ph type="subTitle" idx="1"/>
          </p:nvPr>
        </p:nvSpPr>
        <p:spPr>
          <a:xfrm>
            <a:off x="1508125" y="4403725"/>
            <a:ext cx="7042150" cy="19875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CDC8A3A-728E-44A0-95E9-1AC2E90AAFE7}"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5B8A8-95F2-4026-BBD0-2589F72C6E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DC8A3A-728E-44A0-95E9-1AC2E90AAFE7}"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5B8A8-95F2-4026-BBD0-2589F72C6E7C}"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994275"/>
            <a:ext cx="8548687" cy="154463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3294063"/>
            <a:ext cx="8548687" cy="170021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C8A3A-728E-44A0-95E9-1AC2E90AAFE7}"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5B8A8-95F2-4026-BBD0-2589F72C6E7C}"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812925"/>
            <a:ext cx="4449762" cy="5130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812925"/>
            <a:ext cx="4449763" cy="5130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CDC8A3A-728E-44A0-95E9-1AC2E90AAFE7}"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5B8A8-95F2-4026-BBD0-2589F72C6E7C}"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38" y="1739900"/>
            <a:ext cx="4443412"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3238" y="2465388"/>
            <a:ext cx="4443412"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0163" y="1739900"/>
            <a:ext cx="4445000" cy="7254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0163" y="2465388"/>
            <a:ext cx="4445000" cy="44783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DC8A3A-728E-44A0-95E9-1AC2E90AAFE7}" type="datetimeFigureOut">
              <a:rPr lang="en-US" smtClean="0"/>
              <a:pPr/>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5B8A8-95F2-4026-BBD0-2589F72C6E7C}"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8A3A-728E-44A0-95E9-1AC2E90AAFE7}" type="datetimeFigureOut">
              <a:rPr lang="en-US" smtClean="0"/>
              <a:pPr/>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5B8A8-95F2-4026-BBD0-2589F72C6E7C}"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DC8A3A-728E-44A0-95E9-1AC2E90AAFE7}" type="datetimeFigureOut">
              <a:rPr lang="en-US" smtClean="0"/>
              <a:pPr/>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5B8A8-95F2-4026-BBD0-2589F72C6E7C}"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9563"/>
            <a:ext cx="3308350" cy="13176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32238" y="309563"/>
            <a:ext cx="5622925" cy="66341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38" y="1627188"/>
            <a:ext cx="3308350" cy="53165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DC8A3A-728E-44A0-95E9-1AC2E90AAFE7}"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5B8A8-95F2-4026-BBD0-2589F72C6E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91515" y="1802766"/>
            <a:ext cx="8675370" cy="5010937"/>
          </a:xfrm>
        </p:spPr>
        <p:txBody>
          <a:bodyPr/>
          <a:lstStyle>
            <a:lvl1pPr>
              <a:defRPr b="1"/>
            </a:lvl1pPr>
            <a:lvl2pPr>
              <a:defRPr b="1"/>
            </a:lvl2pPr>
            <a:lvl3pPr>
              <a:defRPr b="1"/>
            </a:lvl3pPr>
            <a:lvl4pPr>
              <a:defRPr b="1"/>
            </a:lvl4pPr>
            <a:lvl5pPr>
              <a:defRPr b="1"/>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9CBD5074-E255-4588-873C-4B1F4B3E9525}" type="datetimeFigureOut">
              <a:rPr lang="en-US" smtClean="0"/>
              <a:pPr/>
              <a:t>9/21/2024</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36712" y="6982544"/>
            <a:ext cx="3419305" cy="71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708720" y="6982544"/>
            <a:ext cx="8675370" cy="0"/>
          </a:xfrm>
          <a:prstGeom prst="line">
            <a:avLst/>
          </a:prstGeom>
          <a:ln w="28575">
            <a:solidFill>
              <a:srgbClr val="7030A0"/>
            </a:solidFill>
          </a:ln>
        </p:spPr>
        <p:style>
          <a:lnRef idx="1">
            <a:schemeClr val="accent6"/>
          </a:lnRef>
          <a:fillRef idx="0">
            <a:schemeClr val="accent6"/>
          </a:fillRef>
          <a:effectRef idx="0">
            <a:schemeClr val="accent6"/>
          </a:effectRef>
          <a:fontRef idx="minor">
            <a:schemeClr val="tx1"/>
          </a:fontRef>
        </p:style>
      </p:cxnSp>
      <p:sp>
        <p:nvSpPr>
          <p:cNvPr id="11" name="Slide Number Placeholder 1"/>
          <p:cNvSpPr txBox="1">
            <a:spLocks/>
          </p:cNvSpPr>
          <p:nvPr userDrawn="1"/>
        </p:nvSpPr>
        <p:spPr>
          <a:xfrm>
            <a:off x="8845624" y="6983849"/>
            <a:ext cx="521261" cy="4138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1pPr>
            <a:lvl2pPr marL="742950" indent="-28575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2pPr>
            <a:lvl3pPr marL="11430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3pPr>
            <a:lvl4pPr marL="16002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4pPr>
            <a:lvl5pPr marL="20574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9pPr>
          </a:lstStyle>
          <a:p>
            <a:fld id="{2D5997E6-C181-4A13-9D38-718159C5EC42}" type="slidenum">
              <a:rPr lang="en-US" altLang="zh-CN" sz="1800" b="1" smtClean="0">
                <a:solidFill>
                  <a:srgbClr val="000000"/>
                </a:solidFill>
                <a:latin typeface="Garamond" panose="02020404030301010803" pitchFamily="18" charset="0"/>
              </a:rPr>
              <a:pPr/>
              <a:t>‹#›</a:t>
            </a:fld>
            <a:endParaRPr lang="en-US" altLang="zh-CN" sz="1800" b="1" dirty="0">
              <a:solidFill>
                <a:srgbClr val="000000"/>
              </a:solidFill>
              <a:latin typeface="Garamond" panose="02020404030301010803" pitchFamily="18" charset="0"/>
            </a:endParaRPr>
          </a:p>
        </p:txBody>
      </p:sp>
      <p:sp>
        <p:nvSpPr>
          <p:cNvPr id="10" name="TextBox 9"/>
          <p:cNvSpPr txBox="1"/>
          <p:nvPr userDrawn="1"/>
        </p:nvSpPr>
        <p:spPr>
          <a:xfrm>
            <a:off x="4813176" y="7054552"/>
            <a:ext cx="2908553" cy="369332"/>
          </a:xfrm>
          <a:prstGeom prst="rect">
            <a:avLst/>
          </a:prstGeom>
          <a:noFill/>
        </p:spPr>
        <p:txBody>
          <a:bodyPr wrap="none" rtlCol="0">
            <a:spAutoFit/>
          </a:bodyPr>
          <a:lstStyle/>
          <a:p>
            <a:r>
              <a:rPr lang="en-US" i="1" dirty="0">
                <a:solidFill>
                  <a:srgbClr val="FF0000"/>
                </a:solidFill>
              </a:rPr>
              <a:t>Fall</a:t>
            </a:r>
            <a:r>
              <a:rPr lang="en-US" i="1" baseline="0" dirty="0">
                <a:solidFill>
                  <a:srgbClr val="FF0000"/>
                </a:solidFill>
              </a:rPr>
              <a:t> 2015 </a:t>
            </a:r>
            <a:r>
              <a:rPr lang="en-US" i="1" dirty="0">
                <a:solidFill>
                  <a:srgbClr val="FF0000"/>
                </a:solidFill>
              </a:rPr>
              <a:t>MAT1001 Calculus I</a:t>
            </a:r>
          </a:p>
        </p:txBody>
      </p:sp>
    </p:spTree>
    <p:extLst>
      <p:ext uri="{BB962C8B-B14F-4D97-AF65-F5344CB8AC3E}">
        <p14:creationId xmlns:p14="http://schemas.microsoft.com/office/powerpoint/2010/main" val="21800427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5" y="5440363"/>
            <a:ext cx="6035675" cy="64293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1675" y="693738"/>
            <a:ext cx="6035675" cy="4664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1675" y="6083300"/>
            <a:ext cx="6035675" cy="9112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DC8A3A-728E-44A0-95E9-1AC2E90AAFE7}"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5B8A8-95F2-4026-BBD0-2589F72C6E7C}"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DC8A3A-728E-44A0-95E9-1AC2E90AAFE7}"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5B8A8-95F2-4026-BBD0-2589F72C6E7C}"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975" y="311150"/>
            <a:ext cx="2262188" cy="66325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11150"/>
            <a:ext cx="6637337" cy="66325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DC8A3A-728E-44A0-95E9-1AC2E90AAFE7}"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5B8A8-95F2-4026-BBD0-2589F72C6E7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86276" y="1937704"/>
            <a:ext cx="8675370" cy="3233102"/>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686276" y="5201392"/>
            <a:ext cx="8675370" cy="170021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CBD5074-E255-4588-873C-4B1F4B3E9525}" type="datetimeFigureOut">
              <a:rPr lang="en-US" smtClean="0"/>
              <a:pPr/>
              <a:t>9/21/2024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96C78704-A0A7-4998-AD3D-2F2EF75B0F5D}"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7116" y="6672546"/>
            <a:ext cx="3577141" cy="107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691515" y="6813702"/>
            <a:ext cx="8675370" cy="0"/>
          </a:xfrm>
          <a:prstGeom prst="line">
            <a:avLst/>
          </a:prstGeom>
          <a:ln w="28575">
            <a:solidFill>
              <a:srgbClr val="7030A0"/>
            </a:solidFill>
          </a:ln>
        </p:spPr>
        <p:style>
          <a:lnRef idx="1">
            <a:schemeClr val="accent6"/>
          </a:lnRef>
          <a:fillRef idx="0">
            <a:schemeClr val="accent6"/>
          </a:fillRef>
          <a:effectRef idx="0">
            <a:schemeClr val="accent6"/>
          </a:effectRef>
          <a:fontRef idx="minor">
            <a:schemeClr val="tx1"/>
          </a:fontRef>
        </p:style>
      </p:cxnSp>
      <p:sp>
        <p:nvSpPr>
          <p:cNvPr id="9" name="Slide Number Placeholder 1"/>
          <p:cNvSpPr txBox="1">
            <a:spLocks/>
          </p:cNvSpPr>
          <p:nvPr userDrawn="1"/>
        </p:nvSpPr>
        <p:spPr>
          <a:xfrm>
            <a:off x="8845624" y="6983849"/>
            <a:ext cx="521261" cy="4138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1pPr>
            <a:lvl2pPr marL="742950" indent="-28575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2pPr>
            <a:lvl3pPr marL="11430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3pPr>
            <a:lvl4pPr marL="16002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4pPr>
            <a:lvl5pPr marL="20574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9pPr>
          </a:lstStyle>
          <a:p>
            <a:fld id="{2D5997E6-C181-4A13-9D38-718159C5EC42}" type="slidenum">
              <a:rPr lang="en-US" altLang="zh-CN" sz="1800" b="1" smtClean="0">
                <a:solidFill>
                  <a:srgbClr val="000000"/>
                </a:solidFill>
                <a:latin typeface="Garamond" panose="02020404030301010803" pitchFamily="18" charset="0"/>
              </a:rPr>
              <a:pPr/>
              <a:t>‹#›</a:t>
            </a:fld>
            <a:endParaRPr lang="en-US" altLang="zh-CN" sz="1800" b="1"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1118091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91515" y="413809"/>
            <a:ext cx="8675370" cy="1265073"/>
          </a:xfrm>
        </p:spPr>
        <p:txBody>
          <a:bodyPr/>
          <a:lstStyle>
            <a:lvl1pPr>
              <a:defRPr b="1"/>
            </a:lvl1pPr>
          </a:lstStyle>
          <a:p>
            <a:r>
              <a:rPr lang="zh-CN" altLang="en-US"/>
              <a:t>单击此处编辑母版标题样式</a:t>
            </a:r>
            <a:endParaRPr lang="en-US"/>
          </a:p>
        </p:txBody>
      </p:sp>
      <p:sp>
        <p:nvSpPr>
          <p:cNvPr id="3" name="内容占位符 2"/>
          <p:cNvSpPr>
            <a:spLocks noGrp="1"/>
          </p:cNvSpPr>
          <p:nvPr>
            <p:ph sz="half" idx="1"/>
          </p:nvPr>
        </p:nvSpPr>
        <p:spPr>
          <a:xfrm>
            <a:off x="691515" y="1804925"/>
            <a:ext cx="4274820" cy="5195634"/>
          </a:xfrm>
        </p:spPr>
        <p:txBody>
          <a:bodyPr/>
          <a:lstStyle>
            <a:lvl1pPr>
              <a:defRPr b="1"/>
            </a:lvl1pPr>
            <a:lvl2pPr>
              <a:defRPr b="1"/>
            </a:lvl2pPr>
            <a:lvl3pPr>
              <a:defRPr b="1"/>
            </a:lvl3pPr>
            <a:lvl4pPr>
              <a:defRPr b="1"/>
            </a:lvl4pPr>
            <a:lvl5pPr>
              <a:defRPr b="1"/>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5092065" y="1804925"/>
            <a:ext cx="4274820" cy="5195634"/>
          </a:xfrm>
        </p:spPr>
        <p:txBody>
          <a:bodyPr/>
          <a:lstStyle>
            <a:lvl1pPr>
              <a:defRPr b="1"/>
            </a:lvl1pPr>
            <a:lvl2pPr>
              <a:defRPr b="1"/>
            </a:lvl2pPr>
            <a:lvl3pPr>
              <a:defRPr b="1"/>
            </a:lvl3pPr>
            <a:lvl4pPr>
              <a:defRPr b="1"/>
            </a:lvl4pPr>
            <a:lvl5pPr>
              <a:defRPr b="1"/>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fld id="{9CBD5074-E255-4588-873C-4B1F4B3E9525}" type="datetimeFigureOut">
              <a:rPr lang="en-US" smtClean="0"/>
              <a:pPr/>
              <a:t>9/21/2024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96C78704-A0A7-4998-AD3D-2F2EF75B0F5D}"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7116" y="6766519"/>
            <a:ext cx="3577141" cy="79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691515" y="6813702"/>
            <a:ext cx="8675370" cy="0"/>
          </a:xfrm>
          <a:prstGeom prst="line">
            <a:avLst/>
          </a:prstGeom>
          <a:ln w="28575">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10" name="直接连接符 9"/>
          <p:cNvCxnSpPr/>
          <p:nvPr userDrawn="1"/>
        </p:nvCxnSpPr>
        <p:spPr>
          <a:xfrm>
            <a:off x="557927" y="426660"/>
            <a:ext cx="8808958" cy="0"/>
          </a:xfrm>
          <a:prstGeom prst="line">
            <a:avLst/>
          </a:prstGeom>
          <a:ln w="28575">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11" name="直接连接符 10"/>
          <p:cNvCxnSpPr/>
          <p:nvPr userDrawn="1"/>
        </p:nvCxnSpPr>
        <p:spPr>
          <a:xfrm>
            <a:off x="570634" y="423880"/>
            <a:ext cx="5221" cy="770766"/>
          </a:xfrm>
          <a:prstGeom prst="line">
            <a:avLst/>
          </a:prstGeom>
          <a:ln w="28575">
            <a:solidFill>
              <a:srgbClr val="7030A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1606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9CBD5074-E255-4588-873C-4B1F4B3E9525}" type="datetimeFigureOut">
              <a:rPr lang="en-US" smtClean="0"/>
              <a:pPr/>
              <a:t>9/21/2024</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96C78704-A0A7-4998-AD3D-2F2EF75B0F5D}" type="slidenum">
              <a:rPr lang="en-US" smtClean="0"/>
              <a:pPr/>
              <a:t>‹#›</a:t>
            </a:fld>
            <a:endParaRPr lang="en-US"/>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0688" y="6766520"/>
            <a:ext cx="3577141" cy="6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p:nvPr userDrawn="1"/>
        </p:nvCxnSpPr>
        <p:spPr>
          <a:xfrm>
            <a:off x="691515" y="6813702"/>
            <a:ext cx="8675370" cy="0"/>
          </a:xfrm>
          <a:prstGeom prst="line">
            <a:avLst/>
          </a:prstGeom>
          <a:ln w="28575">
            <a:solidFill>
              <a:srgbClr val="7030A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5561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89676" y="254643"/>
            <a:ext cx="4201301" cy="960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userDrawn="1"/>
        </p:nvSpPr>
        <p:spPr bwMode="auto">
          <a:xfrm>
            <a:off x="691515" y="1705610"/>
            <a:ext cx="8675370" cy="210503"/>
          </a:xfrm>
          <a:prstGeom prst="rect">
            <a:avLst/>
          </a:prstGeom>
          <a:solidFill>
            <a:srgbClr val="6F1B6A"/>
          </a:solidFill>
          <a:ln w="9525">
            <a:solidFill>
              <a:srgbClr val="7030A0"/>
            </a:solidFill>
            <a:miter lim="800000"/>
            <a:headEnd/>
            <a:tailEnd/>
          </a:ln>
        </p:spPr>
        <p:txBody>
          <a:bodyPr wrap="none" anchor="ct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pPr algn="ctr" eaLnBrk="1" hangingPunct="1">
              <a:buFont typeface="Arial" panose="020B0604020202020204" pitchFamily="34" charset="0"/>
              <a:buNone/>
            </a:pPr>
            <a:endParaRPr lang="zh-TW" altLang="en-US" sz="2400" b="1">
              <a:solidFill>
                <a:srgbClr val="FFCC66"/>
              </a:solidFill>
              <a:latin typeface="黑体" panose="02010609060101010101" pitchFamily="49" charset="-122"/>
              <a:ea typeface="黑体" panose="02010609060101010101" pitchFamily="49" charset="-122"/>
              <a:sym typeface="黑体" panose="02010609060101010101" pitchFamily="49" charset="-122"/>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8680" y="6910536"/>
            <a:ext cx="3315133" cy="69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691515" y="6929449"/>
            <a:ext cx="8675370" cy="0"/>
          </a:xfrm>
          <a:prstGeom prst="line">
            <a:avLst/>
          </a:prstGeom>
          <a:ln w="28575">
            <a:solidFill>
              <a:srgbClr val="7030A0"/>
            </a:solidFill>
          </a:ln>
        </p:spPr>
        <p:style>
          <a:lnRef idx="1">
            <a:schemeClr val="accent6"/>
          </a:lnRef>
          <a:fillRef idx="0">
            <a:schemeClr val="accent6"/>
          </a:fillRef>
          <a:effectRef idx="0">
            <a:schemeClr val="accent6"/>
          </a:effectRef>
          <a:fontRef idx="minor">
            <a:schemeClr val="tx1"/>
          </a:fontRef>
        </p:style>
      </p:cxnSp>
      <p:sp>
        <p:nvSpPr>
          <p:cNvPr id="11" name="Slide Number Placeholder 1"/>
          <p:cNvSpPr txBox="1">
            <a:spLocks/>
          </p:cNvSpPr>
          <p:nvPr userDrawn="1"/>
        </p:nvSpPr>
        <p:spPr>
          <a:xfrm>
            <a:off x="8917632" y="6983849"/>
            <a:ext cx="449253" cy="4138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1pPr>
            <a:lvl2pPr marL="742950" indent="-28575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2pPr>
            <a:lvl3pPr marL="11430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3pPr>
            <a:lvl4pPr marL="16002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4pPr>
            <a:lvl5pPr marL="2057400" indent="-228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9pPr>
          </a:lstStyle>
          <a:p>
            <a:fld id="{2D5997E6-C181-4A13-9D38-718159C5EC42}" type="slidenum">
              <a:rPr lang="en-US" altLang="zh-CN" sz="1200" b="1" smtClean="0">
                <a:solidFill>
                  <a:srgbClr val="000000"/>
                </a:solidFill>
                <a:latin typeface="Garamond" panose="02020404030301010803" pitchFamily="18" charset="0"/>
              </a:rPr>
              <a:pPr/>
              <a:t>‹#›</a:t>
            </a:fld>
            <a:endParaRPr lang="en-US" altLang="zh-CN" sz="1200" b="1"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91485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92825" y="518160"/>
            <a:ext cx="3244096" cy="181356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4276130" y="1119082"/>
            <a:ext cx="5092065" cy="55234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692825" y="2331720"/>
            <a:ext cx="3244096" cy="4319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BD5074-E255-4588-873C-4B1F4B3E9525}" type="datetimeFigureOut">
              <a:rPr lang="en-US" smtClean="0"/>
              <a:pPr/>
              <a:t>9/21/2024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96C78704-A0A7-4998-AD3D-2F2EF75B0F5D}" type="slidenum">
              <a:rPr lang="en-US" smtClean="0"/>
              <a:pPr/>
              <a:t>‹#›</a:t>
            </a:fld>
            <a:endParaRPr lang="en-US"/>
          </a:p>
        </p:txBody>
      </p:sp>
    </p:spTree>
    <p:extLst>
      <p:ext uri="{BB962C8B-B14F-4D97-AF65-F5344CB8AC3E}">
        <p14:creationId xmlns:p14="http://schemas.microsoft.com/office/powerpoint/2010/main" val="4025203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92825" y="518160"/>
            <a:ext cx="3244096" cy="181356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4276130" y="1119082"/>
            <a:ext cx="5092065" cy="55234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692825" y="2331720"/>
            <a:ext cx="3244096" cy="4319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BD5074-E255-4588-873C-4B1F4B3E9525}" type="datetimeFigureOut">
              <a:rPr lang="en-US" smtClean="0"/>
              <a:pPr/>
              <a:t>9/21/2024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96C78704-A0A7-4998-AD3D-2F2EF75B0F5D}" type="slidenum">
              <a:rPr lang="en-US" smtClean="0"/>
              <a:pPr/>
              <a:t>‹#›</a:t>
            </a:fld>
            <a:endParaRPr lang="en-US"/>
          </a:p>
        </p:txBody>
      </p:sp>
    </p:spTree>
    <p:extLst>
      <p:ext uri="{BB962C8B-B14F-4D97-AF65-F5344CB8AC3E}">
        <p14:creationId xmlns:p14="http://schemas.microsoft.com/office/powerpoint/2010/main" val="2029340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9CBD5074-E255-4588-873C-4B1F4B3E9525}" type="datetimeFigureOut">
              <a:rPr lang="en-US" smtClean="0"/>
              <a:pPr/>
              <a:t>9/21/2024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96C78704-A0A7-4998-AD3D-2F2EF75B0F5D}" type="slidenum">
              <a:rPr lang="en-US" smtClean="0"/>
              <a:pPr/>
              <a:t>‹#›</a:t>
            </a:fld>
            <a:endParaRPr lang="en-US"/>
          </a:p>
        </p:txBody>
      </p:sp>
    </p:spTree>
    <p:extLst>
      <p:ext uri="{BB962C8B-B14F-4D97-AF65-F5344CB8AC3E}">
        <p14:creationId xmlns:p14="http://schemas.microsoft.com/office/powerpoint/2010/main" val="2057724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1200">
                <a:solidFill>
                  <a:schemeClr val="tx1">
                    <a:tint val="75000"/>
                  </a:schemeClr>
                </a:solidFill>
              </a:defRPr>
            </a:lvl1pPr>
          </a:lstStyle>
          <a:p>
            <a:fld id="{9CBD5074-E255-4588-873C-4B1F4B3E9525}" type="datetimeFigureOut">
              <a:rPr lang="en-US" smtClean="0"/>
              <a:pPr/>
              <a:t>9/21/2024</a:t>
            </a:fld>
            <a:endParaRPr lang="en-US"/>
          </a:p>
        </p:txBody>
      </p:sp>
      <p:sp>
        <p:nvSpPr>
          <p:cNvPr id="5" name="页脚占位符 4"/>
          <p:cNvSpPr>
            <a:spLocks noGrp="1"/>
          </p:cNvSpPr>
          <p:nvPr>
            <p:ph type="ftr" sz="quarter" idx="3"/>
          </p:nvPr>
        </p:nvSpPr>
        <p:spPr>
          <a:xfrm>
            <a:off x="3331845" y="7203864"/>
            <a:ext cx="3394710" cy="41380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7103745" y="7203864"/>
            <a:ext cx="2263140" cy="413808"/>
          </a:xfrm>
          <a:prstGeom prst="rect">
            <a:avLst/>
          </a:prstGeom>
        </p:spPr>
        <p:txBody>
          <a:bodyPr vert="horz" lIns="91440" tIns="45720" rIns="91440" bIns="45720" rtlCol="0" anchor="ctr"/>
          <a:lstStyle>
            <a:lvl1pPr algn="r">
              <a:defRPr sz="1200">
                <a:solidFill>
                  <a:schemeClr val="tx1">
                    <a:tint val="75000"/>
                  </a:schemeClr>
                </a:solidFill>
              </a:defRPr>
            </a:lvl1pPr>
          </a:lstStyle>
          <a:p>
            <a:fld id="{96C78704-A0A7-4998-AD3D-2F2EF75B0F5D}" type="slidenum">
              <a:rPr lang="en-US" smtClean="0"/>
              <a:pPr/>
              <a:t>‹#›</a:t>
            </a:fld>
            <a:endParaRPr lang="en-US"/>
          </a:p>
        </p:txBody>
      </p:sp>
    </p:spTree>
    <p:extLst>
      <p:ext uri="{BB962C8B-B14F-4D97-AF65-F5344CB8AC3E}">
        <p14:creationId xmlns:p14="http://schemas.microsoft.com/office/powerpoint/2010/main" val="2438365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238" y="311150"/>
            <a:ext cx="9051925" cy="1295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3238" y="1812925"/>
            <a:ext cx="9051925" cy="5130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3238" y="7204075"/>
            <a:ext cx="2346325" cy="414338"/>
          </a:xfrm>
          <a:prstGeom prst="rect">
            <a:avLst/>
          </a:prstGeom>
        </p:spPr>
        <p:txBody>
          <a:bodyPr vert="horz" lIns="91440" tIns="45720" rIns="91440" bIns="45720" rtlCol="0" anchor="ctr"/>
          <a:lstStyle>
            <a:lvl1pPr algn="l">
              <a:defRPr sz="1200">
                <a:solidFill>
                  <a:schemeClr val="tx1">
                    <a:tint val="75000"/>
                  </a:schemeClr>
                </a:solidFill>
              </a:defRPr>
            </a:lvl1pPr>
          </a:lstStyle>
          <a:p>
            <a:fld id="{ECDC8A3A-728E-44A0-95E9-1AC2E90AAFE7}" type="datetimeFigureOut">
              <a:rPr lang="en-US" smtClean="0"/>
              <a:pPr/>
              <a:t>9/21/2024</a:t>
            </a:fld>
            <a:endParaRPr lang="en-US"/>
          </a:p>
        </p:txBody>
      </p:sp>
      <p:sp>
        <p:nvSpPr>
          <p:cNvPr id="5" name="Footer Placeholder 4"/>
          <p:cNvSpPr>
            <a:spLocks noGrp="1"/>
          </p:cNvSpPr>
          <p:nvPr>
            <p:ph type="ftr" sz="quarter" idx="3"/>
          </p:nvPr>
        </p:nvSpPr>
        <p:spPr>
          <a:xfrm>
            <a:off x="3436938" y="7204075"/>
            <a:ext cx="3184525" cy="41433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8838" y="7204075"/>
            <a:ext cx="2346325" cy="414338"/>
          </a:xfrm>
          <a:prstGeom prst="rect">
            <a:avLst/>
          </a:prstGeom>
        </p:spPr>
        <p:txBody>
          <a:bodyPr vert="horz" lIns="91440" tIns="45720" rIns="91440" bIns="45720" rtlCol="0" anchor="ctr"/>
          <a:lstStyle>
            <a:lvl1pPr algn="r">
              <a:defRPr sz="1200">
                <a:solidFill>
                  <a:schemeClr val="tx1">
                    <a:tint val="75000"/>
                  </a:schemeClr>
                </a:solidFill>
              </a:defRPr>
            </a:lvl1pPr>
          </a:lstStyle>
          <a:p>
            <a:fld id="{FFE5B8A8-95F2-4026-BBD0-2589F72C6E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raffic-Alpha" TargetMode="External"/><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5.xml"/><Relationship Id="rId7" Type="http://schemas.openxmlformats.org/officeDocument/2006/relationships/image" Target="../media/image5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1.xml"/><Relationship Id="rId5" Type="http://schemas.openxmlformats.org/officeDocument/2006/relationships/slideLayout" Target="../slideLayouts/slideLayout11.xml"/><Relationship Id="rId4" Type="http://schemas.openxmlformats.org/officeDocument/2006/relationships/tags" Target="../tags/tag6.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60.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59.png"/><Relationship Id="rId5" Type="http://schemas.openxmlformats.org/officeDocument/2006/relationships/tags" Target="../tags/tag11.xml"/><Relationship Id="rId10" Type="http://schemas.openxmlformats.org/officeDocument/2006/relationships/slideLayout" Target="../slideLayouts/slideLayout11.xml"/><Relationship Id="rId4" Type="http://schemas.openxmlformats.org/officeDocument/2006/relationships/tags" Target="../tags/tag10.xml"/><Relationship Id="rId9" Type="http://schemas.openxmlformats.org/officeDocument/2006/relationships/tags" Target="../tags/tag15.xml"/></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slideLayout" Target="../slideLayouts/slideLayout11.xml"/><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tags" Target="../tags/tag1.xml"/><Relationship Id="rId16" Type="http://schemas.openxmlformats.org/officeDocument/2006/relationships/image" Target="../media/image35.png"/><Relationship Id="rId1" Type="http://schemas.openxmlformats.org/officeDocument/2006/relationships/vmlDrawing" Target="../drawings/vmlDrawing1.v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emf"/><Relationship Id="rId15" Type="http://schemas.openxmlformats.org/officeDocument/2006/relationships/image" Target="../media/image34.png"/><Relationship Id="rId10" Type="http://schemas.openxmlformats.org/officeDocument/2006/relationships/image" Target="../media/image29.jpeg"/><Relationship Id="rId4" Type="http://schemas.openxmlformats.org/officeDocument/2006/relationships/oleObject" Target="../embeddings/oleObject1.bin"/><Relationship Id="rId9" Type="http://schemas.openxmlformats.org/officeDocument/2006/relationships/image" Target="../media/image28.jpe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4"/>
          <p:cNvSpPr>
            <a:spLocks noChangeArrowheads="1"/>
          </p:cNvSpPr>
          <p:nvPr/>
        </p:nvSpPr>
        <p:spPr bwMode="auto">
          <a:xfrm>
            <a:off x="-1" y="1391056"/>
            <a:ext cx="10058400" cy="4085616"/>
          </a:xfrm>
          <a:prstGeom prst="rect">
            <a:avLst/>
          </a:prstGeom>
          <a:solidFill>
            <a:srgbClr val="6F1B6A"/>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Arial" panose="020B0604020202020204" pitchFamily="34" charset="0"/>
              <a:buNone/>
            </a:pPr>
            <a:endParaRPr lang="en-US" altLang="zh-CN" sz="4000" b="1" dirty="0">
              <a:solidFill>
                <a:srgbClr val="FFFFFF"/>
              </a:solidFill>
              <a:latin typeface="Tahoma" pitchFamily="34" charset="0"/>
              <a:ea typeface="Tahoma" pitchFamily="34" charset="0"/>
              <a:cs typeface="Tahoma" pitchFamily="34" charset="0"/>
            </a:endParaRPr>
          </a:p>
          <a:p>
            <a:pPr algn="ctr">
              <a:spcBef>
                <a:spcPct val="0"/>
              </a:spcBef>
              <a:buNone/>
            </a:pPr>
            <a:r>
              <a:rPr lang="zh-CN" altLang="en-US" sz="2800" b="1" dirty="0">
                <a:solidFill>
                  <a:srgbClr val="FFCC66"/>
                </a:solidFill>
                <a:latin typeface="Tahoma" pitchFamily="34" charset="0"/>
                <a:ea typeface="Tahoma" pitchFamily="34" charset="0"/>
                <a:cs typeface="Tahoma" pitchFamily="34" charset="0"/>
                <a:sym typeface="黑体" panose="02010609060101010101" pitchFamily="49" charset="-122"/>
              </a:rPr>
              <a:t>智慧城市感知与通信实验室</a:t>
            </a:r>
            <a:endParaRPr lang="en-US" altLang="zh-TW" sz="2000" dirty="0">
              <a:solidFill>
                <a:srgbClr val="FF0000"/>
              </a:solidFill>
              <a:latin typeface="Tahoma" pitchFamily="34" charset="0"/>
              <a:ea typeface="Tahoma" pitchFamily="34" charset="0"/>
              <a:cs typeface="Tahoma" pitchFamily="34" charset="0"/>
              <a:sym typeface="黑体" panose="02010609060101010101" pitchFamily="49" charset="-122"/>
            </a:endParaRPr>
          </a:p>
          <a:p>
            <a:pPr algn="ctr" eaLnBrk="1" hangingPunct="1">
              <a:spcBef>
                <a:spcPct val="0"/>
              </a:spcBef>
              <a:buFont typeface="Wingdings" panose="05000000000000000000" pitchFamily="2" charset="2"/>
              <a:buNone/>
            </a:pPr>
            <a:endParaRPr lang="en-US" altLang="zh-CN" sz="2000" dirty="0">
              <a:solidFill>
                <a:schemeClr val="bg1"/>
              </a:solidFill>
              <a:latin typeface="Tahoma" pitchFamily="34" charset="0"/>
              <a:ea typeface="Tahoma" pitchFamily="34" charset="0"/>
              <a:cs typeface="Tahoma" pitchFamily="34" charset="0"/>
              <a:sym typeface="黑体" panose="02010609060101010101" pitchFamily="49" charset="-122"/>
            </a:endParaRPr>
          </a:p>
          <a:p>
            <a:pPr algn="ctr" eaLnBrk="1" hangingPunct="1">
              <a:spcBef>
                <a:spcPct val="0"/>
              </a:spcBef>
              <a:buFont typeface="Wingdings" panose="05000000000000000000" pitchFamily="2" charset="2"/>
              <a:buNone/>
            </a:pPr>
            <a:r>
              <a:rPr lang="zh-CN" altLang="en-US" sz="2000" dirty="0">
                <a:solidFill>
                  <a:schemeClr val="bg1"/>
                </a:solidFill>
                <a:latin typeface="Tahoma" pitchFamily="34" charset="0"/>
                <a:ea typeface="Tahoma" pitchFamily="34" charset="0"/>
                <a:cs typeface="Tahoma" pitchFamily="34" charset="0"/>
                <a:sym typeface="黑体" panose="02010609060101010101" pitchFamily="49" charset="-122"/>
              </a:rPr>
              <a:t>潘文安</a:t>
            </a:r>
            <a:endParaRPr lang="en-US" altLang="zh-CN" sz="2000" dirty="0">
              <a:solidFill>
                <a:schemeClr val="bg1"/>
              </a:solidFill>
              <a:latin typeface="Tahoma" pitchFamily="34" charset="0"/>
              <a:ea typeface="Tahoma" pitchFamily="34" charset="0"/>
              <a:cs typeface="Tahoma" pitchFamily="34" charset="0"/>
              <a:sym typeface="黑体" panose="02010609060101010101" pitchFamily="49" charset="-122"/>
            </a:endParaRPr>
          </a:p>
          <a:p>
            <a:pPr algn="ctr" eaLnBrk="1" hangingPunct="1">
              <a:spcBef>
                <a:spcPct val="0"/>
              </a:spcBef>
              <a:buFont typeface="Wingdings" panose="05000000000000000000" pitchFamily="2" charset="2"/>
              <a:buNone/>
            </a:pPr>
            <a:endParaRPr lang="en-US" altLang="zh-CN" sz="2000" dirty="0">
              <a:solidFill>
                <a:schemeClr val="bg1"/>
              </a:solidFill>
              <a:latin typeface="Tahoma" pitchFamily="34" charset="0"/>
              <a:ea typeface="Tahoma" pitchFamily="34" charset="0"/>
              <a:cs typeface="Tahoma" pitchFamily="34" charset="0"/>
              <a:sym typeface="黑体" panose="02010609060101010101" pitchFamily="49" charset="-122"/>
            </a:endParaRPr>
          </a:p>
          <a:p>
            <a:pPr algn="ctr" eaLnBrk="1" hangingPunct="1">
              <a:spcBef>
                <a:spcPct val="0"/>
              </a:spcBef>
              <a:buFont typeface="Wingdings" panose="05000000000000000000" pitchFamily="2" charset="2"/>
              <a:buNone/>
            </a:pPr>
            <a:r>
              <a:rPr lang="zh-CN" altLang="en-US" sz="2000" dirty="0">
                <a:solidFill>
                  <a:schemeClr val="bg1"/>
                </a:solidFill>
                <a:latin typeface="Tahoma" pitchFamily="34" charset="0"/>
                <a:ea typeface="Tahoma" pitchFamily="34" charset="0"/>
                <a:cs typeface="Tahoma" pitchFamily="34" charset="0"/>
                <a:sym typeface="黑体" panose="02010609060101010101" pitchFamily="49" charset="-122"/>
              </a:rPr>
              <a:t>实验室主任</a:t>
            </a:r>
            <a:endParaRPr lang="en-US" altLang="zh-CN" sz="2000" dirty="0">
              <a:solidFill>
                <a:schemeClr val="bg1"/>
              </a:solidFill>
              <a:latin typeface="Tahoma" pitchFamily="34" charset="0"/>
              <a:ea typeface="Tahoma" pitchFamily="34" charset="0"/>
              <a:cs typeface="Tahoma" pitchFamily="34" charset="0"/>
              <a:sym typeface="黑体" panose="02010609060101010101" pitchFamily="49" charset="-122"/>
            </a:endParaRPr>
          </a:p>
          <a:p>
            <a:pPr algn="ctr" eaLnBrk="1" hangingPunct="1">
              <a:spcBef>
                <a:spcPct val="0"/>
              </a:spcBef>
              <a:buFont typeface="Wingdings" panose="05000000000000000000" pitchFamily="2" charset="2"/>
              <a:buNone/>
            </a:pPr>
            <a:endParaRPr lang="en-US" altLang="zh-TW" sz="2000" dirty="0">
              <a:solidFill>
                <a:schemeClr val="bg1"/>
              </a:solidFill>
              <a:latin typeface="Tahoma" pitchFamily="34" charset="0"/>
              <a:ea typeface="Tahoma" pitchFamily="34" charset="0"/>
              <a:cs typeface="Tahoma" pitchFamily="34" charset="0"/>
              <a:sym typeface="黑体" panose="02010609060101010101" pitchFamily="49" charset="-122"/>
            </a:endParaRPr>
          </a:p>
          <a:p>
            <a:pPr algn="ctr" eaLnBrk="1" hangingPunct="1">
              <a:spcBef>
                <a:spcPct val="0"/>
              </a:spcBef>
              <a:buFont typeface="Wingdings" panose="05000000000000000000" pitchFamily="2" charset="2"/>
              <a:buNone/>
            </a:pPr>
            <a:r>
              <a:rPr lang="en-US" altLang="zh-TW" sz="2000" dirty="0" smtClean="0">
                <a:solidFill>
                  <a:schemeClr val="bg1"/>
                </a:solidFill>
                <a:latin typeface="Tahoma" pitchFamily="34" charset="0"/>
                <a:ea typeface="Tahoma" pitchFamily="34" charset="0"/>
                <a:cs typeface="Tahoma" pitchFamily="34" charset="0"/>
                <a:sym typeface="黑体" panose="02010609060101010101" pitchFamily="49" charset="-122"/>
              </a:rPr>
              <a:t>2024</a:t>
            </a:r>
            <a:r>
              <a:rPr lang="zh-CN" altLang="en-US" sz="2000" dirty="0" smtClean="0">
                <a:solidFill>
                  <a:schemeClr val="bg1"/>
                </a:solidFill>
                <a:latin typeface="Tahoma" pitchFamily="34" charset="0"/>
                <a:ea typeface="Tahoma" pitchFamily="34" charset="0"/>
                <a:cs typeface="Tahoma" pitchFamily="34" charset="0"/>
                <a:sym typeface="黑体" panose="02010609060101010101" pitchFamily="49" charset="-122"/>
              </a:rPr>
              <a:t>年</a:t>
            </a:r>
            <a:r>
              <a:rPr lang="en-US" altLang="zh-CN" sz="2000" dirty="0">
                <a:solidFill>
                  <a:schemeClr val="bg1"/>
                </a:solidFill>
                <a:latin typeface="Tahoma" pitchFamily="34" charset="0"/>
                <a:ea typeface="Tahoma" pitchFamily="34" charset="0"/>
                <a:cs typeface="Tahoma" pitchFamily="34" charset="0"/>
                <a:sym typeface="黑体" panose="02010609060101010101" pitchFamily="49" charset="-122"/>
              </a:rPr>
              <a:t>9</a:t>
            </a:r>
            <a:r>
              <a:rPr lang="zh-CN" altLang="en-US" sz="2000" dirty="0" smtClean="0">
                <a:solidFill>
                  <a:schemeClr val="bg1"/>
                </a:solidFill>
                <a:latin typeface="Tahoma" pitchFamily="34" charset="0"/>
                <a:ea typeface="Tahoma" pitchFamily="34" charset="0"/>
                <a:cs typeface="Tahoma" pitchFamily="34" charset="0"/>
                <a:sym typeface="黑体" panose="02010609060101010101" pitchFamily="49" charset="-122"/>
              </a:rPr>
              <a:t>月</a:t>
            </a:r>
            <a:r>
              <a:rPr lang="en-US" altLang="zh-CN" sz="2000" dirty="0" smtClean="0">
                <a:solidFill>
                  <a:schemeClr val="bg1"/>
                </a:solidFill>
                <a:latin typeface="Tahoma" pitchFamily="34" charset="0"/>
                <a:ea typeface="Tahoma" pitchFamily="34" charset="0"/>
                <a:cs typeface="Tahoma" pitchFamily="34" charset="0"/>
                <a:sym typeface="黑体" panose="02010609060101010101" pitchFamily="49" charset="-122"/>
              </a:rPr>
              <a:t>20</a:t>
            </a:r>
            <a:r>
              <a:rPr lang="zh-CN" altLang="en-US" sz="2000" dirty="0" smtClean="0">
                <a:solidFill>
                  <a:schemeClr val="bg1"/>
                </a:solidFill>
                <a:latin typeface="Tahoma" pitchFamily="34" charset="0"/>
                <a:ea typeface="Tahoma" pitchFamily="34" charset="0"/>
                <a:cs typeface="Tahoma" pitchFamily="34" charset="0"/>
                <a:sym typeface="黑体" panose="02010609060101010101" pitchFamily="49" charset="-122"/>
              </a:rPr>
              <a:t>日</a:t>
            </a:r>
            <a:endParaRPr lang="en-US" altLang="zh-TW" sz="2000" dirty="0">
              <a:solidFill>
                <a:schemeClr val="bg1"/>
              </a:solidFill>
              <a:latin typeface="Tahoma" pitchFamily="34" charset="0"/>
              <a:ea typeface="Tahoma" pitchFamily="34" charset="0"/>
              <a:cs typeface="Tahoma" pitchFamily="34" charset="0"/>
              <a:sym typeface="黑体" panose="02010609060101010101" pitchFamily="49" charset="-122"/>
            </a:endParaRPr>
          </a:p>
          <a:p>
            <a:pPr algn="ctr" eaLnBrk="1" hangingPunct="1">
              <a:spcBef>
                <a:spcPct val="0"/>
              </a:spcBef>
              <a:buFont typeface="Wingdings" panose="05000000000000000000" pitchFamily="2" charset="2"/>
              <a:buNone/>
            </a:pPr>
            <a:endParaRPr lang="en-US" altLang="zh-TW" sz="2000" dirty="0">
              <a:solidFill>
                <a:srgbClr val="FF0000"/>
              </a:solidFill>
              <a:latin typeface="Tahoma" pitchFamily="34" charset="0"/>
              <a:ea typeface="Tahoma" pitchFamily="34" charset="0"/>
              <a:cs typeface="Tahoma" pitchFamily="34" charset="0"/>
              <a:sym typeface="黑体" panose="02010609060101010101" pitchFamily="49" charset="-122"/>
            </a:endParaRPr>
          </a:p>
          <a:p>
            <a:pPr algn="ctr" eaLnBrk="1" hangingPunct="1">
              <a:spcBef>
                <a:spcPct val="0"/>
              </a:spcBef>
              <a:buFont typeface="Wingdings" panose="05000000000000000000" pitchFamily="2" charset="2"/>
              <a:buNone/>
            </a:pPr>
            <a:endParaRPr lang="en-US" altLang="zh-TW" sz="2000" dirty="0">
              <a:solidFill>
                <a:srgbClr val="FF0000"/>
              </a:solidFill>
              <a:latin typeface="Tahoma" pitchFamily="34" charset="0"/>
              <a:ea typeface="Tahoma" pitchFamily="34" charset="0"/>
              <a:cs typeface="Tahoma" pitchFamily="34" charset="0"/>
              <a:sym typeface="黑体" panose="02010609060101010101" pitchFamily="49" charset="-122"/>
            </a:endParaRPr>
          </a:p>
          <a:p>
            <a:pPr algn="ctr" eaLnBrk="1" hangingPunct="1">
              <a:spcBef>
                <a:spcPct val="0"/>
              </a:spcBef>
              <a:buFont typeface="Arial" panose="020B0604020202020204" pitchFamily="34" charset="0"/>
              <a:buNone/>
            </a:pPr>
            <a:endParaRPr lang="zh-CN" altLang="en-US" sz="2000" b="1" dirty="0">
              <a:solidFill>
                <a:srgbClr val="FFFFFF"/>
              </a:solidFill>
              <a:latin typeface="Tahoma" pitchFamily="34" charset="0"/>
              <a:ea typeface="楷体" panose="02010609060101010101" pitchFamily="49" charset="-122"/>
              <a:cs typeface="Tahoma" pitchFamily="34" charset="0"/>
              <a:sym typeface="黑体" panose="02010609060101010101" pitchFamily="49" charset="-122"/>
            </a:endParaRPr>
          </a:p>
        </p:txBody>
      </p:sp>
      <p:sp>
        <p:nvSpPr>
          <p:cNvPr id="17414" name="Text Box 6"/>
          <p:cNvSpPr txBox="1">
            <a:spLocks noChangeArrowheads="1"/>
          </p:cNvSpPr>
          <p:nvPr/>
        </p:nvSpPr>
        <p:spPr bwMode="auto">
          <a:xfrm>
            <a:off x="6347212" y="207083"/>
            <a:ext cx="2967752"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endParaRPr lang="zh-CN" altLang="zh-CN" sz="2000" dirty="0">
              <a:solidFill>
                <a:srgbClr val="006699"/>
              </a:solidFill>
              <a:latin typeface="Palatino Linotype" panose="02040502050505030304" pitchFamily="18" charset="0"/>
              <a:cs typeface="楷体_GB2312" charset="0"/>
            </a:endParaRPr>
          </a:p>
        </p:txBody>
      </p:sp>
      <p:sp>
        <p:nvSpPr>
          <p:cNvPr id="3" name="Rectangle 2"/>
          <p:cNvSpPr/>
          <p:nvPr/>
        </p:nvSpPr>
        <p:spPr>
          <a:xfrm>
            <a:off x="6887648" y="99361"/>
            <a:ext cx="274434" cy="307777"/>
          </a:xfrm>
          <a:prstGeom prst="rect">
            <a:avLst/>
          </a:prstGeom>
        </p:spPr>
        <p:txBody>
          <a:bodyPr wrap="none">
            <a:spAutoFit/>
          </a:bodyPr>
          <a:lstStyle/>
          <a:p>
            <a:r>
              <a:rPr lang="en-US" altLang="zh-CN" sz="1400" dirty="0">
                <a:latin typeface="FangSong_GB2312" panose="02010609030101010101" pitchFamily="49" charset="-122"/>
                <a:ea typeface="FangSong_GB2312" panose="02010609030101010101" pitchFamily="49" charset="-122"/>
              </a:rPr>
              <a:t> </a:t>
            </a:r>
            <a:endParaRPr lang="en-US" sz="1400" dirty="0"/>
          </a:p>
        </p:txBody>
      </p:sp>
      <p:pic>
        <p:nvPicPr>
          <p:cNvPr id="12"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r="2805"/>
          <a:stretch>
            <a:fillRect/>
          </a:stretch>
        </p:blipFill>
        <p:spPr bwMode="auto">
          <a:xfrm>
            <a:off x="0" y="5476672"/>
            <a:ext cx="2484120" cy="148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3"/>
          <a:stretch>
            <a:fillRect/>
          </a:stretch>
        </p:blipFill>
        <p:spPr>
          <a:xfrm>
            <a:off x="4946650" y="5476672"/>
            <a:ext cx="2647949" cy="148235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4598" y="5476672"/>
            <a:ext cx="2463801" cy="1484198"/>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4121" y="5476672"/>
            <a:ext cx="2524760" cy="1484928"/>
          </a:xfrm>
          <a:prstGeom prst="rect">
            <a:avLst/>
          </a:prstGeom>
        </p:spPr>
      </p:pic>
      <p:sp>
        <p:nvSpPr>
          <p:cNvPr id="20" name="TextBox 8">
            <a:extLst>
              <a:ext uri="{FF2B5EF4-FFF2-40B4-BE49-F238E27FC236}">
                <a16:creationId xmlns="" xmlns:a16="http://schemas.microsoft.com/office/drawing/2014/main" id="{452EE184-E6DB-49C9-90A6-88AC0DEA7C75}"/>
              </a:ext>
            </a:extLst>
          </p:cNvPr>
          <p:cNvSpPr txBox="1"/>
          <p:nvPr/>
        </p:nvSpPr>
        <p:spPr>
          <a:xfrm>
            <a:off x="5719714" y="455818"/>
            <a:ext cx="4222748" cy="461665"/>
          </a:xfrm>
          <a:prstGeom prst="rect">
            <a:avLst/>
          </a:prstGeom>
          <a:noFill/>
        </p:spPr>
        <p:txBody>
          <a:bodyPr wrap="square" rtlCol="0">
            <a:spAutoFit/>
          </a:bodyPr>
          <a:lstStyle/>
          <a:p>
            <a:r>
              <a:rPr lang="zh-CN" altLang="en-US" sz="1200" b="1" dirty="0">
                <a:latin typeface="+mj-lt"/>
                <a:ea typeface="楷体" panose="02010609060101010101" pitchFamily="49" charset="-122"/>
              </a:rPr>
              <a:t>香</a:t>
            </a:r>
            <a:r>
              <a:rPr lang="zh-CN" altLang="en-US" sz="1200" b="1" dirty="0" smtClean="0">
                <a:latin typeface="+mj-lt"/>
                <a:ea typeface="楷体" panose="02010609060101010101" pitchFamily="49" charset="-122"/>
              </a:rPr>
              <a:t>港中文大学（深圳）</a:t>
            </a:r>
            <a:r>
              <a:rPr lang="en-US" altLang="zh-CN" sz="1200" b="1" dirty="0" smtClean="0">
                <a:latin typeface="+mj-lt"/>
                <a:ea typeface="楷体" panose="02010609060101010101" pitchFamily="49" charset="-122"/>
              </a:rPr>
              <a:t>-</a:t>
            </a:r>
            <a:r>
              <a:rPr lang="zh-CN" altLang="en-US" sz="1200" b="1" dirty="0">
                <a:latin typeface="+mj-lt"/>
                <a:ea typeface="楷体" panose="02010609060101010101" pitchFamily="49" charset="-122"/>
              </a:rPr>
              <a:t>慕思智慧家居物联网技术联合实验室</a:t>
            </a:r>
            <a:endParaRPr lang="en-US" altLang="zh-CN" sz="1200" b="1" i="0" dirty="0" smtClean="0">
              <a:solidFill>
                <a:schemeClr val="tx1"/>
              </a:solidFill>
              <a:latin typeface="+mj-lt"/>
              <a:ea typeface="楷体" panose="02010609060101010101" pitchFamily="49" charset="-122"/>
            </a:endParaRPr>
          </a:p>
          <a:p>
            <a:r>
              <a:rPr lang="zh-CN" altLang="en-US" sz="1200" b="1" dirty="0" smtClean="0">
                <a:ea typeface="楷体" panose="02010609060101010101" pitchFamily="49" charset="-122"/>
              </a:rPr>
              <a:t>香</a:t>
            </a:r>
            <a:r>
              <a:rPr lang="zh-CN" altLang="en-US" sz="1200" b="1" dirty="0">
                <a:ea typeface="楷体" panose="02010609060101010101" pitchFamily="49" charset="-122"/>
              </a:rPr>
              <a:t>港中文大学（深圳）</a:t>
            </a:r>
            <a:r>
              <a:rPr lang="en-US" altLang="zh-CN" sz="1200" b="1" dirty="0" smtClean="0">
                <a:ea typeface="楷体" panose="02010609060101010101" pitchFamily="49" charset="-122"/>
              </a:rPr>
              <a:t>-</a:t>
            </a:r>
            <a:r>
              <a:rPr lang="zh-CN" altLang="en-US" sz="1200" b="1" dirty="0">
                <a:ea typeface="楷体" panose="02010609060101010101" pitchFamily="49" charset="-122"/>
              </a:rPr>
              <a:t>觅熵遥感技术联合实验室</a:t>
            </a:r>
            <a:endParaRPr lang="en-US" altLang="zh-CN" sz="1200" b="1" dirty="0">
              <a:latin typeface="+mj-lt"/>
              <a:ea typeface="楷体" panose="02010609060101010101" pitchFamily="49" charset="-122"/>
            </a:endParaRPr>
          </a:p>
        </p:txBody>
      </p:sp>
    </p:spTree>
    <p:extLst>
      <p:ext uri="{BB962C8B-B14F-4D97-AF65-F5344CB8AC3E}">
        <p14:creationId xmlns:p14="http://schemas.microsoft.com/office/powerpoint/2010/main" val="99728914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9">
            <a:extLst>
              <a:ext uri="{FF2B5EF4-FFF2-40B4-BE49-F238E27FC236}">
                <a16:creationId xmlns:a16="http://schemas.microsoft.com/office/drawing/2014/main" xmlns="" id="{D4E634FC-539E-4D47-BD3F-D2D53CCA0355}"/>
              </a:ext>
            </a:extLst>
          </p:cNvPr>
          <p:cNvSpPr>
            <a:spLocks noChangeArrowheads="1"/>
          </p:cNvSpPr>
          <p:nvPr/>
        </p:nvSpPr>
        <p:spPr bwMode="auto">
          <a:xfrm>
            <a:off x="5351313" y="983502"/>
            <a:ext cx="4408723" cy="3707719"/>
          </a:xfrm>
          <a:prstGeom prst="roundRect">
            <a:avLst>
              <a:gd name="adj" fmla="val 6258"/>
            </a:avLst>
          </a:prstGeom>
          <a:solidFill>
            <a:schemeClr val="bg1"/>
          </a:solidFill>
          <a:ln w="19050">
            <a:solidFill>
              <a:srgbClr val="F78408"/>
            </a:solidFill>
            <a:round/>
            <a:headEnd/>
            <a:tailEnd/>
          </a:ln>
          <a:effectLst>
            <a:outerShdw dist="107763" dir="2700000" algn="ctr" rotWithShape="0">
              <a:srgbClr val="B3B3B3"/>
            </a:outerShdw>
          </a:effectLst>
        </p:spPr>
        <p:txBody>
          <a:bodyPr wrap="none" anchor="ctr"/>
          <a:lstStyle/>
          <a:p>
            <a:pPr algn="ctr"/>
            <a:endParaRPr kumimoji="1" lang="zh-TW" altLang="en-US" sz="2399" dirty="0">
              <a:solidFill>
                <a:srgbClr val="C00000"/>
              </a:solidFill>
              <a:latin typeface="微软雅黑" panose="020B0503020204020204" pitchFamily="34" charset="-122"/>
              <a:ea typeface="微软雅黑" panose="020B0503020204020204" pitchFamily="34" charset="-122"/>
            </a:endParaRPr>
          </a:p>
        </p:txBody>
      </p:sp>
      <p:sp>
        <p:nvSpPr>
          <p:cNvPr id="21" name="AutoShape 69">
            <a:extLst>
              <a:ext uri="{FF2B5EF4-FFF2-40B4-BE49-F238E27FC236}">
                <a16:creationId xmlns:a16="http://schemas.microsoft.com/office/drawing/2014/main" xmlns="" id="{564ED2CD-9412-4DB4-A60C-B3DBADA0FCF5}"/>
              </a:ext>
            </a:extLst>
          </p:cNvPr>
          <p:cNvSpPr>
            <a:spLocks noChangeArrowheads="1"/>
          </p:cNvSpPr>
          <p:nvPr/>
        </p:nvSpPr>
        <p:spPr bwMode="auto">
          <a:xfrm>
            <a:off x="250175" y="3742183"/>
            <a:ext cx="4669503" cy="3175149"/>
          </a:xfrm>
          <a:prstGeom prst="roundRect">
            <a:avLst>
              <a:gd name="adj" fmla="val 6258"/>
            </a:avLst>
          </a:prstGeom>
          <a:solidFill>
            <a:schemeClr val="bg1"/>
          </a:solidFill>
          <a:ln w="19050">
            <a:solidFill>
              <a:srgbClr val="F78408"/>
            </a:solidFill>
            <a:round/>
            <a:headEnd/>
            <a:tailEnd/>
          </a:ln>
          <a:effectLst>
            <a:outerShdw dist="107763" dir="2700000" algn="ctr" rotWithShape="0">
              <a:srgbClr val="B3B3B3"/>
            </a:outerShdw>
          </a:effectLst>
        </p:spPr>
        <p:txBody>
          <a:bodyPr wrap="none" anchor="ctr"/>
          <a:lstStyle/>
          <a:p>
            <a:pPr algn="ctr"/>
            <a:endParaRPr kumimoji="1" lang="zh-TW" altLang="en-US" sz="2399" dirty="0">
              <a:solidFill>
                <a:srgbClr val="C0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xmlns="" id="{B7F648B3-720B-4C86-8724-6E6773985E8E}"/>
              </a:ext>
            </a:extLst>
          </p:cNvPr>
          <p:cNvSpPr/>
          <p:nvPr/>
        </p:nvSpPr>
        <p:spPr>
          <a:xfrm>
            <a:off x="294778" y="956324"/>
            <a:ext cx="4964549" cy="1600438"/>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研究问题：</a:t>
            </a:r>
            <a:r>
              <a:rPr lang="zh-CN" altLang="en-US" sz="1600" dirty="0">
                <a:latin typeface="微软雅黑" panose="020B0503020204020204" pitchFamily="34" charset="-122"/>
                <a:ea typeface="微软雅黑" panose="020B0503020204020204" pitchFamily="34" charset="-122"/>
              </a:rPr>
              <a:t>对于变化检测任务，当前的开源数据集主要集中在建筑物提取和城市发展监测。在面对自然灾害监测时（以滑坡为例），往往缺乏充分的数据，</a:t>
            </a:r>
            <a:r>
              <a:rPr lang="zh-CN" altLang="en-US" sz="1600" dirty="0">
                <a:solidFill>
                  <a:srgbClr val="000000"/>
                </a:solidFill>
                <a:latin typeface="微软雅黑" panose="020B0503020204020204" pitchFamily="34" charset="-122"/>
                <a:ea typeface="微软雅黑" panose="020B0503020204020204" pitchFamily="34" charset="-122"/>
              </a:rPr>
              <a:t>这种情况</a:t>
            </a:r>
            <a:r>
              <a:rPr lang="zh-CN" altLang="en-US" sz="1600" b="0" i="0" dirty="0">
                <a:solidFill>
                  <a:srgbClr val="000000"/>
                </a:solidFill>
                <a:effectLst/>
                <a:latin typeface="微软雅黑" panose="020B0503020204020204" pitchFamily="34" charset="-122"/>
                <a:ea typeface="微软雅黑" panose="020B0503020204020204" pitchFamily="34" charset="-122"/>
              </a:rPr>
              <a:t>阻碍了针对自然灾害的</a:t>
            </a:r>
            <a:r>
              <a:rPr lang="zh-CN" altLang="en-US" sz="1600" dirty="0">
                <a:solidFill>
                  <a:srgbClr val="000000"/>
                </a:solidFill>
                <a:latin typeface="微软雅黑" panose="020B0503020204020204" pitchFamily="34" charset="-122"/>
                <a:ea typeface="微软雅黑" panose="020B0503020204020204" pitchFamily="34" charset="-122"/>
              </a:rPr>
              <a:t>变化检测</a:t>
            </a:r>
            <a:r>
              <a:rPr lang="zh-CN" altLang="en-US" sz="1600" b="0" i="0" dirty="0">
                <a:solidFill>
                  <a:srgbClr val="000000"/>
                </a:solidFill>
                <a:effectLst/>
                <a:latin typeface="微软雅黑" panose="020B0503020204020204" pitchFamily="34" charset="-122"/>
                <a:ea typeface="微软雅黑" panose="020B0503020204020204" pitchFamily="34" charset="-122"/>
              </a:rPr>
              <a:t>技术进一步发展。本研究旨在利用扩散模型生成逼真的滑坡影像，解决滑坡影像稀缺的挑战。</a:t>
            </a:r>
            <a:endParaRPr lang="zh-CN" altLang="en-US" sz="16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xmlns="" id="{3EA453EB-4998-4EDD-BD5E-56797ECACDED}"/>
              </a:ext>
            </a:extLst>
          </p:cNvPr>
          <p:cNvSpPr/>
          <p:nvPr/>
        </p:nvSpPr>
        <p:spPr>
          <a:xfrm>
            <a:off x="5138724" y="4757742"/>
            <a:ext cx="4719319" cy="1846659"/>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研究方法：</a:t>
            </a:r>
            <a:endParaRPr lang="en-US" altLang="zh-CN" b="1" dirty="0">
              <a:solidFill>
                <a:srgbClr val="0000FF"/>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600" dirty="0">
                <a:latin typeface="微软雅黑" panose="020B0503020204020204" pitchFamily="34" charset="-122"/>
                <a:ea typeface="微软雅黑" panose="020B0503020204020204" pitchFamily="34" charset="-122"/>
              </a:rPr>
              <a:t>以扩散模型为基础，采用生成器得到若干掩膜，将其作为条件，和滑坡前图像一起输入条件扩散模型</a:t>
            </a:r>
            <a:r>
              <a:rPr lang="zh-CN" altLang="en-US" sz="1600">
                <a:latin typeface="微软雅黑" panose="020B0503020204020204" pitchFamily="34" charset="-122"/>
                <a:ea typeface="微软雅黑" panose="020B0503020204020204" pitchFamily="34" charset="-122"/>
              </a:rPr>
              <a:t>中，得到</a:t>
            </a:r>
            <a:r>
              <a:rPr lang="zh-CN" altLang="en-US" sz="1600" dirty="0">
                <a:latin typeface="微软雅黑" panose="020B0503020204020204" pitchFamily="34" charset="-122"/>
                <a:ea typeface="微软雅黑" panose="020B0503020204020204" pitchFamily="34" charset="-122"/>
              </a:rPr>
              <a:t>按照语义生成的滑坡影像；</a:t>
            </a:r>
            <a:endParaRPr lang="en-US" altLang="zh-CN" sz="1600" dirty="0">
              <a:latin typeface="微软雅黑" panose="020B0503020204020204" pitchFamily="34" charset="-122"/>
              <a:ea typeface="微软雅黑" panose="020B0503020204020204" pitchFamily="34" charset="-122"/>
            </a:endParaRPr>
          </a:p>
          <a:p>
            <a:pPr marL="342900" indent="-342900">
              <a:buAutoNum type="arabicPeriod"/>
            </a:pPr>
            <a:r>
              <a:rPr lang="zh-CN" altLang="en-US" sz="1600" dirty="0">
                <a:latin typeface="微软雅黑" panose="020B0503020204020204" pitchFamily="34" charset="-122"/>
                <a:ea typeface="微软雅黑" panose="020B0503020204020204" pitchFamily="34" charset="-122"/>
              </a:rPr>
              <a:t>将生成的滑坡影像按照不同比例替换真实影像，构造数据集并用来训练变化检测网络，分析不同比例的生成图像对网络精确性的提升程度。</a:t>
            </a:r>
            <a:endParaRPr lang="zh-CN" altLang="en-US" dirty="0">
              <a:solidFill>
                <a:srgbClr val="0000FF"/>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xmlns="" id="{D5EA3F46-4923-4394-AFE9-4488A7FA77E5}"/>
              </a:ext>
            </a:extLst>
          </p:cNvPr>
          <p:cNvSpPr txBox="1"/>
          <p:nvPr/>
        </p:nvSpPr>
        <p:spPr>
          <a:xfrm>
            <a:off x="294777" y="2509936"/>
            <a:ext cx="4964393" cy="1107996"/>
          </a:xfrm>
          <a:prstGeom prst="rect">
            <a:avLst/>
          </a:prstGeom>
          <a:noFill/>
        </p:spPr>
        <p:txBody>
          <a:bodyPr wrap="square">
            <a:spAutoFit/>
          </a:bodyPr>
          <a:lstStyle/>
          <a:p>
            <a:r>
              <a:rPr lang="zh-CN" altLang="en-US" sz="1800" b="1" dirty="0">
                <a:solidFill>
                  <a:srgbClr val="0000FF"/>
                </a:solidFill>
                <a:latin typeface="微软雅黑" panose="020B0503020204020204" pitchFamily="34" charset="-122"/>
                <a:ea typeface="微软雅黑" panose="020B0503020204020204" pitchFamily="34" charset="-122"/>
              </a:rPr>
              <a:t>主要挑战</a:t>
            </a:r>
            <a:endParaRPr lang="en-US" altLang="zh-CN" sz="1800" b="1" dirty="0">
              <a:solidFill>
                <a:srgbClr val="0000FF"/>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缺乏充足的发生滑坡的数据</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需要生成与滑坡前影像和掩膜对应的滑坡后影像</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生成的数据用于变化检测任务时需要实现精度提升</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10914D07-B377-4E16-90F7-20899D108C78}"/>
              </a:ext>
            </a:extLst>
          </p:cNvPr>
          <p:cNvSpPr/>
          <p:nvPr/>
        </p:nvSpPr>
        <p:spPr>
          <a:xfrm>
            <a:off x="217721" y="69692"/>
            <a:ext cx="9978332" cy="892552"/>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a:solidFill>
                  <a:srgbClr val="333333"/>
                </a:solidFill>
                <a:effectLst/>
                <a:latin typeface="微软雅黑" panose="020B0503020204020204" pitchFamily="34" charset="-122"/>
                <a:ea typeface="微软雅黑" panose="020B0503020204020204" pitchFamily="34" charset="-122"/>
              </a:rPr>
              <a:t>1 </a:t>
            </a:r>
            <a:r>
              <a:rPr lang="zh-CN" altLang="en-US" sz="2800" dirty="0">
                <a:solidFill>
                  <a:srgbClr val="333333"/>
                </a:solidFill>
                <a:latin typeface="微软雅黑" panose="020B0503020204020204" pitchFamily="34" charset="-122"/>
                <a:ea typeface="微软雅黑" panose="020B0503020204020204" pitchFamily="34" charset="-122"/>
              </a:rPr>
              <a:t>空天地一体化的实时智能感知系统</a:t>
            </a:r>
            <a:r>
              <a:rPr lang="zh-CN" altLang="en-US" sz="2400" dirty="0">
                <a:solidFill>
                  <a:srgbClr val="333333"/>
                </a:solidFill>
                <a:latin typeface="微软雅黑" panose="020B0503020204020204" pitchFamily="34" charset="-122"/>
                <a:ea typeface="微软雅黑" panose="020B0503020204020204" pitchFamily="34" charset="-122"/>
              </a:rPr>
              <a:t>：</a:t>
            </a:r>
            <a:endParaRPr lang="en-US" altLang="zh-CN" sz="2400" dirty="0">
              <a:solidFill>
                <a:srgbClr val="333333"/>
              </a:solidFill>
              <a:latin typeface="微软雅黑" panose="020B0503020204020204" pitchFamily="34" charset="-122"/>
              <a:ea typeface="微软雅黑" panose="020B0503020204020204" pitchFamily="34" charset="-122"/>
            </a:endParaRPr>
          </a:p>
          <a:p>
            <a:pPr>
              <a:tabLst>
                <a:tab pos="982663" algn="l"/>
              </a:tabLst>
            </a:pPr>
            <a:r>
              <a:rPr lang="en-US" altLang="zh-CN" sz="2400" b="1" dirty="0">
                <a:solidFill>
                  <a:srgbClr val="333333"/>
                </a:solidFill>
                <a:latin typeface="微软雅黑" panose="020B0503020204020204" pitchFamily="34" charset="-122"/>
                <a:ea typeface="微软雅黑" panose="020B0503020204020204" pitchFamily="34" charset="-122"/>
              </a:rPr>
              <a:t>	</a:t>
            </a:r>
            <a:r>
              <a:rPr lang="zh-CN" altLang="en-US" sz="2400" b="1" dirty="0">
                <a:solidFill>
                  <a:srgbClr val="333333"/>
                </a:solidFill>
                <a:latin typeface="微软雅黑" panose="020B0503020204020204" pitchFamily="34" charset="-122"/>
                <a:ea typeface="微软雅黑" panose="020B0503020204020204" pitchFamily="34" charset="-122"/>
              </a:rPr>
              <a:t>子课</a:t>
            </a:r>
            <a:r>
              <a:rPr lang="zh-CN" altLang="en-US" sz="2400" b="1" dirty="0" smtClean="0">
                <a:solidFill>
                  <a:srgbClr val="333333"/>
                </a:solidFill>
                <a:latin typeface="微软雅黑" panose="020B0503020204020204" pitchFamily="34" charset="-122"/>
                <a:ea typeface="微软雅黑" panose="020B0503020204020204" pitchFamily="34" charset="-122"/>
              </a:rPr>
              <a:t>题</a:t>
            </a:r>
            <a:r>
              <a:rPr lang="en-US" altLang="zh-CN" sz="2400" b="1" dirty="0" smtClean="0">
                <a:solidFill>
                  <a:srgbClr val="333333"/>
                </a:solidFill>
                <a:latin typeface="微软雅黑" panose="020B0503020204020204" pitchFamily="34" charset="-122"/>
                <a:ea typeface="微软雅黑" panose="020B0503020204020204" pitchFamily="34" charset="-122"/>
              </a:rPr>
              <a:t>8</a:t>
            </a:r>
            <a:r>
              <a:rPr lang="zh-CN" altLang="en-US" sz="2400" b="1" dirty="0" smtClean="0">
                <a:solidFill>
                  <a:srgbClr val="333333"/>
                </a:solidFill>
                <a:latin typeface="微软雅黑" panose="020B0503020204020204" pitchFamily="34" charset="-122"/>
                <a:ea typeface="微软雅黑" panose="020B0503020204020204" pitchFamily="34" charset="-122"/>
              </a:rPr>
              <a:t>：</a:t>
            </a:r>
            <a:r>
              <a:rPr lang="zh-CN" altLang="en-US" sz="2400" b="1" dirty="0">
                <a:solidFill>
                  <a:srgbClr val="333333"/>
                </a:solidFill>
                <a:latin typeface="微软雅黑" panose="020B0503020204020204" pitchFamily="34" charset="-122"/>
                <a:ea typeface="微软雅黑" panose="020B0503020204020204" pitchFamily="34" charset="-122"/>
              </a:rPr>
              <a:t>通过语义生成扩散模型制作滑坡影像</a:t>
            </a:r>
          </a:p>
        </p:txBody>
      </p:sp>
      <p:sp>
        <p:nvSpPr>
          <p:cNvPr id="38" name="文本框 37">
            <a:extLst>
              <a:ext uri="{FF2B5EF4-FFF2-40B4-BE49-F238E27FC236}">
                <a16:creationId xmlns:a16="http://schemas.microsoft.com/office/drawing/2014/main" xmlns="" id="{1D04D93B-5663-4C61-A82C-105E83D02B9D}"/>
              </a:ext>
            </a:extLst>
          </p:cNvPr>
          <p:cNvSpPr txBox="1"/>
          <p:nvPr/>
        </p:nvSpPr>
        <p:spPr>
          <a:xfrm>
            <a:off x="5156253" y="6604401"/>
            <a:ext cx="3224223"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参与人员 </a:t>
            </a:r>
            <a:r>
              <a:rPr lang="en-US" altLang="zh-CN"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罗艺欣（科研助理）</a:t>
            </a:r>
            <a:endParaRPr lang="en-US" altLang="zh-CN" sz="1600"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xmlns="" id="{DA42884D-CDC6-43FA-AB46-E9DE28C4671B}"/>
              </a:ext>
            </a:extLst>
          </p:cNvPr>
          <p:cNvSpPr txBox="1"/>
          <p:nvPr/>
        </p:nvSpPr>
        <p:spPr>
          <a:xfrm>
            <a:off x="5351469" y="1083755"/>
            <a:ext cx="1102979" cy="338554"/>
          </a:xfrm>
          <a:prstGeom prst="rect">
            <a:avLst/>
          </a:prstGeom>
          <a:noFill/>
        </p:spPr>
        <p:txBody>
          <a:bodyPr wrap="square">
            <a:spAutoFit/>
          </a:bodyPr>
          <a:lstStyle/>
          <a:p>
            <a:pPr algn="ctr"/>
            <a:r>
              <a:rPr lang="zh-CN" altLang="en-US" sz="1600" b="1" i="0" dirty="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rPr>
              <a:t>关键技术</a:t>
            </a:r>
          </a:p>
        </p:txBody>
      </p:sp>
      <p:sp>
        <p:nvSpPr>
          <p:cNvPr id="32" name="文本框 31">
            <a:extLst>
              <a:ext uri="{FF2B5EF4-FFF2-40B4-BE49-F238E27FC236}">
                <a16:creationId xmlns:a16="http://schemas.microsoft.com/office/drawing/2014/main" xmlns="" id="{2CC44A11-5FD2-4D8B-AC06-2A0A2F452ADF}"/>
              </a:ext>
            </a:extLst>
          </p:cNvPr>
          <p:cNvSpPr txBox="1"/>
          <p:nvPr/>
        </p:nvSpPr>
        <p:spPr>
          <a:xfrm>
            <a:off x="7659602" y="172372"/>
            <a:ext cx="2398798" cy="369332"/>
          </a:xfrm>
          <a:prstGeom prst="rect">
            <a:avLst/>
          </a:prstGeom>
          <a:noFill/>
        </p:spPr>
        <p:txBody>
          <a:bodyPr wrap="none" rtlCol="0">
            <a:spAutoFit/>
          </a:bodyPr>
          <a:lstStyle/>
          <a:p>
            <a:r>
              <a:rPr lang="en-US" altLang="zh-CN" b="1" dirty="0">
                <a:solidFill>
                  <a:srgbClr val="C00000"/>
                </a:solidFill>
              </a:rPr>
              <a:t>Funded by </a:t>
            </a:r>
            <a:r>
              <a:rPr lang="zh-CN" altLang="en-US" b="1" dirty="0">
                <a:solidFill>
                  <a:srgbClr val="C00000"/>
                </a:solidFill>
              </a:rPr>
              <a:t>联合实验室</a:t>
            </a:r>
          </a:p>
        </p:txBody>
      </p:sp>
      <p:sp>
        <p:nvSpPr>
          <p:cNvPr id="11" name="矩形 10">
            <a:extLst>
              <a:ext uri="{FF2B5EF4-FFF2-40B4-BE49-F238E27FC236}">
                <a16:creationId xmlns:a16="http://schemas.microsoft.com/office/drawing/2014/main" xmlns="" id="{18DD1618-B5E4-4D4C-BB90-A6E71DBD0C22}"/>
              </a:ext>
            </a:extLst>
          </p:cNvPr>
          <p:cNvSpPr/>
          <p:nvPr/>
        </p:nvSpPr>
        <p:spPr>
          <a:xfrm>
            <a:off x="316001" y="3785815"/>
            <a:ext cx="4603677" cy="861774"/>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数据集</a:t>
            </a:r>
            <a:r>
              <a:rPr lang="en-US" altLang="zh-CN" sz="1400" dirty="0">
                <a:solidFill>
                  <a:srgbClr val="0000FF"/>
                </a:solidFill>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GVLM </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17</a:t>
            </a:r>
            <a:r>
              <a:rPr lang="zh-CN" altLang="en-US" sz="1600" dirty="0">
                <a:latin typeface="微软雅黑" panose="020B0503020204020204" pitchFamily="34" charset="-122"/>
                <a:ea typeface="微软雅黑" panose="020B0503020204020204" pitchFamily="34" charset="-122"/>
              </a:rPr>
              <a:t>组双时相超高分辨率影像对，空间分辨率为</a:t>
            </a:r>
            <a:r>
              <a:rPr lang="en-US" altLang="zh-CN" sz="1600" dirty="0">
                <a:latin typeface="微软雅黑" panose="020B0503020204020204" pitchFamily="34" charset="-122"/>
                <a:ea typeface="微软雅黑" panose="020B0503020204020204" pitchFamily="34" charset="-122"/>
              </a:rPr>
              <a:t>0.59m</a:t>
            </a:r>
            <a:r>
              <a:rPr lang="zh-CN" altLang="en-US" sz="1600" dirty="0">
                <a:latin typeface="微软雅黑" panose="020B0503020204020204" pitchFamily="34" charset="-122"/>
                <a:ea typeface="微软雅黑" panose="020B0503020204020204" pitchFamily="34" charset="-122"/>
              </a:rPr>
              <a:t>。影像通过 </a:t>
            </a:r>
            <a:r>
              <a:rPr lang="en-US" altLang="zh-CN" sz="1600" dirty="0">
                <a:latin typeface="微软雅黑" panose="020B0503020204020204" pitchFamily="34" charset="-122"/>
                <a:ea typeface="微软雅黑" panose="020B0503020204020204" pitchFamily="34" charset="-122"/>
              </a:rPr>
              <a:t>Google Earth</a:t>
            </a:r>
            <a:r>
              <a:rPr lang="zh-CN" altLang="en-US" sz="1600" dirty="0">
                <a:latin typeface="微软雅黑" panose="020B0503020204020204" pitchFamily="34" charset="-122"/>
                <a:ea typeface="微软雅黑" panose="020B0503020204020204" pitchFamily="34" charset="-122"/>
              </a:rPr>
              <a:t>获取。</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B25DCBDA-F6A1-735B-1D3D-6D3275CDC37B}"/>
              </a:ext>
            </a:extLst>
          </p:cNvPr>
          <p:cNvPicPr>
            <a:picLocks noChangeAspect="1"/>
          </p:cNvPicPr>
          <p:nvPr/>
        </p:nvPicPr>
        <p:blipFill>
          <a:blip r:embed="rId2"/>
          <a:stretch>
            <a:fillRect/>
          </a:stretch>
        </p:blipFill>
        <p:spPr>
          <a:xfrm>
            <a:off x="381243" y="4691221"/>
            <a:ext cx="1469213" cy="934427"/>
          </a:xfrm>
          <a:prstGeom prst="rect">
            <a:avLst/>
          </a:prstGeom>
        </p:spPr>
      </p:pic>
      <p:pic>
        <p:nvPicPr>
          <p:cNvPr id="12" name="图片 11">
            <a:extLst>
              <a:ext uri="{FF2B5EF4-FFF2-40B4-BE49-F238E27FC236}">
                <a16:creationId xmlns:a16="http://schemas.microsoft.com/office/drawing/2014/main" xmlns="" id="{77EB8E14-C1DE-EEE8-76CF-C024CE745510}"/>
              </a:ext>
            </a:extLst>
          </p:cNvPr>
          <p:cNvPicPr>
            <a:picLocks noChangeAspect="1"/>
          </p:cNvPicPr>
          <p:nvPr/>
        </p:nvPicPr>
        <p:blipFill>
          <a:blip r:embed="rId3"/>
          <a:stretch>
            <a:fillRect/>
          </a:stretch>
        </p:blipFill>
        <p:spPr>
          <a:xfrm>
            <a:off x="3342325" y="4691221"/>
            <a:ext cx="1469698" cy="934426"/>
          </a:xfrm>
          <a:prstGeom prst="rect">
            <a:avLst/>
          </a:prstGeom>
        </p:spPr>
      </p:pic>
      <p:pic>
        <p:nvPicPr>
          <p:cNvPr id="13" name="图片 12">
            <a:extLst>
              <a:ext uri="{FF2B5EF4-FFF2-40B4-BE49-F238E27FC236}">
                <a16:creationId xmlns:a16="http://schemas.microsoft.com/office/drawing/2014/main" xmlns="" id="{517110E7-7DCF-4C98-1C66-B02CE5D23604}"/>
              </a:ext>
            </a:extLst>
          </p:cNvPr>
          <p:cNvPicPr>
            <a:picLocks noChangeAspect="1"/>
          </p:cNvPicPr>
          <p:nvPr/>
        </p:nvPicPr>
        <p:blipFill>
          <a:blip r:embed="rId4"/>
          <a:stretch>
            <a:fillRect/>
          </a:stretch>
        </p:blipFill>
        <p:spPr>
          <a:xfrm>
            <a:off x="1862984" y="4691221"/>
            <a:ext cx="1466812" cy="934427"/>
          </a:xfrm>
          <a:prstGeom prst="rect">
            <a:avLst/>
          </a:prstGeom>
        </p:spPr>
      </p:pic>
      <p:pic>
        <p:nvPicPr>
          <p:cNvPr id="15" name="图片 14">
            <a:extLst>
              <a:ext uri="{FF2B5EF4-FFF2-40B4-BE49-F238E27FC236}">
                <a16:creationId xmlns:a16="http://schemas.microsoft.com/office/drawing/2014/main" xmlns="" id="{60C0DEBD-3602-3ABE-D17B-9360C3E2BE81}"/>
              </a:ext>
            </a:extLst>
          </p:cNvPr>
          <p:cNvPicPr>
            <a:picLocks noChangeAspect="1"/>
          </p:cNvPicPr>
          <p:nvPr/>
        </p:nvPicPr>
        <p:blipFill>
          <a:blip r:embed="rId5"/>
          <a:stretch>
            <a:fillRect/>
          </a:stretch>
        </p:blipFill>
        <p:spPr>
          <a:xfrm>
            <a:off x="1862985" y="5703071"/>
            <a:ext cx="1466811" cy="1097570"/>
          </a:xfrm>
          <a:prstGeom prst="rect">
            <a:avLst/>
          </a:prstGeom>
        </p:spPr>
      </p:pic>
      <p:pic>
        <p:nvPicPr>
          <p:cNvPr id="16" name="图片 15">
            <a:extLst>
              <a:ext uri="{FF2B5EF4-FFF2-40B4-BE49-F238E27FC236}">
                <a16:creationId xmlns:a16="http://schemas.microsoft.com/office/drawing/2014/main" xmlns="" id="{4E55B865-08D4-FC85-9F5E-48A9234B9D49}"/>
              </a:ext>
            </a:extLst>
          </p:cNvPr>
          <p:cNvPicPr>
            <a:picLocks noChangeAspect="1"/>
          </p:cNvPicPr>
          <p:nvPr/>
        </p:nvPicPr>
        <p:blipFill>
          <a:blip r:embed="rId6"/>
          <a:stretch>
            <a:fillRect/>
          </a:stretch>
        </p:blipFill>
        <p:spPr>
          <a:xfrm>
            <a:off x="381243" y="5703071"/>
            <a:ext cx="1466810" cy="1103204"/>
          </a:xfrm>
          <a:prstGeom prst="rect">
            <a:avLst/>
          </a:prstGeom>
        </p:spPr>
      </p:pic>
      <p:pic>
        <p:nvPicPr>
          <p:cNvPr id="18" name="图片 17">
            <a:extLst>
              <a:ext uri="{FF2B5EF4-FFF2-40B4-BE49-F238E27FC236}">
                <a16:creationId xmlns:a16="http://schemas.microsoft.com/office/drawing/2014/main" xmlns="" id="{0A9AA702-011D-3FA7-E7A0-25961255C111}"/>
              </a:ext>
            </a:extLst>
          </p:cNvPr>
          <p:cNvPicPr>
            <a:picLocks noChangeAspect="1"/>
          </p:cNvPicPr>
          <p:nvPr/>
        </p:nvPicPr>
        <p:blipFill>
          <a:blip r:embed="rId7"/>
          <a:stretch>
            <a:fillRect/>
          </a:stretch>
        </p:blipFill>
        <p:spPr>
          <a:xfrm>
            <a:off x="3342325" y="5703072"/>
            <a:ext cx="1466810" cy="1097570"/>
          </a:xfrm>
          <a:prstGeom prst="rect">
            <a:avLst/>
          </a:prstGeom>
        </p:spPr>
      </p:pic>
      <p:pic>
        <p:nvPicPr>
          <p:cNvPr id="23" name="图片 22">
            <a:extLst>
              <a:ext uri="{FF2B5EF4-FFF2-40B4-BE49-F238E27FC236}">
                <a16:creationId xmlns:a16="http://schemas.microsoft.com/office/drawing/2014/main" xmlns="" id="{E49CBDE3-2AA2-EAE2-7F54-B91073EF18FD}"/>
              </a:ext>
            </a:extLst>
          </p:cNvPr>
          <p:cNvPicPr>
            <a:picLocks noChangeAspect="1"/>
          </p:cNvPicPr>
          <p:nvPr/>
        </p:nvPicPr>
        <p:blipFill>
          <a:blip r:embed="rId8"/>
          <a:stretch>
            <a:fillRect/>
          </a:stretch>
        </p:blipFill>
        <p:spPr>
          <a:xfrm>
            <a:off x="6507833" y="3044886"/>
            <a:ext cx="2942946" cy="1628330"/>
          </a:xfrm>
          <a:prstGeom prst="rect">
            <a:avLst/>
          </a:prstGeom>
        </p:spPr>
      </p:pic>
      <p:pic>
        <p:nvPicPr>
          <p:cNvPr id="25" name="图片 24">
            <a:extLst>
              <a:ext uri="{FF2B5EF4-FFF2-40B4-BE49-F238E27FC236}">
                <a16:creationId xmlns:a16="http://schemas.microsoft.com/office/drawing/2014/main" xmlns="" id="{270F17E6-E083-A9E5-A310-AECD238C5169}"/>
              </a:ext>
            </a:extLst>
          </p:cNvPr>
          <p:cNvPicPr>
            <a:picLocks noChangeAspect="1"/>
          </p:cNvPicPr>
          <p:nvPr/>
        </p:nvPicPr>
        <p:blipFill>
          <a:blip r:embed="rId9"/>
          <a:stretch>
            <a:fillRect/>
          </a:stretch>
        </p:blipFill>
        <p:spPr>
          <a:xfrm>
            <a:off x="6507833" y="1090054"/>
            <a:ext cx="2942946" cy="1848280"/>
          </a:xfrm>
          <a:prstGeom prst="rect">
            <a:avLst/>
          </a:prstGeom>
        </p:spPr>
      </p:pic>
      <p:sp>
        <p:nvSpPr>
          <p:cNvPr id="26" name="文本框 25">
            <a:extLst>
              <a:ext uri="{FF2B5EF4-FFF2-40B4-BE49-F238E27FC236}">
                <a16:creationId xmlns:a16="http://schemas.microsoft.com/office/drawing/2014/main" xmlns="" id="{A0F5D277-73E1-C322-FB87-9EFEFF12ADC7}"/>
              </a:ext>
            </a:extLst>
          </p:cNvPr>
          <p:cNvSpPr txBox="1"/>
          <p:nvPr/>
        </p:nvSpPr>
        <p:spPr>
          <a:xfrm>
            <a:off x="5388215" y="2005511"/>
            <a:ext cx="1183288"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 </a:t>
            </a:r>
            <a:r>
              <a:rPr lang="en-US" altLang="zh-CN" sz="1600" dirty="0" smtClean="0">
                <a:latin typeface="Times New Roman" panose="02020603050405020304" pitchFamily="18" charset="0"/>
                <a:cs typeface="Times New Roman" panose="02020603050405020304" pitchFamily="18" charset="0"/>
              </a:rPr>
              <a:t>Training</a:t>
            </a:r>
            <a:endParaRPr lang="zh-CN" altLang="en-US" sz="16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xmlns="" id="{ADB774BA-4892-A80A-9F3B-1EA2804C26E1}"/>
              </a:ext>
            </a:extLst>
          </p:cNvPr>
          <p:cNvSpPr txBox="1"/>
          <p:nvPr/>
        </p:nvSpPr>
        <p:spPr>
          <a:xfrm>
            <a:off x="5428370" y="3603279"/>
            <a:ext cx="1293016"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(b) </a:t>
            </a:r>
            <a:r>
              <a:rPr lang="en-US" altLang="zh-CN" sz="1600" dirty="0" smtClean="0">
                <a:latin typeface="Times New Roman" panose="02020603050405020304" pitchFamily="18" charset="0"/>
                <a:cs typeface="Times New Roman" panose="02020603050405020304" pitchFamily="18" charset="0"/>
              </a:rPr>
              <a:t>Sampling</a:t>
            </a:r>
            <a:endParaRPr lang="zh-CN" altLang="en-US" sz="1600" dirty="0">
              <a:latin typeface="Times New Roman" panose="02020603050405020304" pitchFamily="18" charset="0"/>
              <a:cs typeface="Times New Roman" panose="02020603050405020304" pitchFamily="18" charset="0"/>
            </a:endParaRPr>
          </a:p>
        </p:txBody>
      </p:sp>
      <p:cxnSp>
        <p:nvCxnSpPr>
          <p:cNvPr id="33" name="直接连接符 32">
            <a:extLst>
              <a:ext uri="{FF2B5EF4-FFF2-40B4-BE49-F238E27FC236}">
                <a16:creationId xmlns:a16="http://schemas.microsoft.com/office/drawing/2014/main" xmlns="" id="{D6B7E293-365B-264A-5285-6F7FF7F442BD}"/>
              </a:ext>
            </a:extLst>
          </p:cNvPr>
          <p:cNvCxnSpPr>
            <a:cxnSpLocks/>
          </p:cNvCxnSpPr>
          <p:nvPr/>
        </p:nvCxnSpPr>
        <p:spPr>
          <a:xfrm>
            <a:off x="5428370" y="3020076"/>
            <a:ext cx="4139009"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276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 xmlns:a16="http://schemas.microsoft.com/office/drawing/2014/main" id="{CB335532-B0A5-43B7-BEA1-FD31E429947C}"/>
              </a:ext>
            </a:extLst>
          </p:cNvPr>
          <p:cNvSpPr txBox="1"/>
          <p:nvPr/>
        </p:nvSpPr>
        <p:spPr>
          <a:xfrm>
            <a:off x="275150" y="1041390"/>
            <a:ext cx="9508100" cy="1015663"/>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研究问题</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a:p>
            <a:pPr algn="just"/>
            <a:r>
              <a:rPr lang="zh-CN" altLang="en-US" sz="1300" i="0" dirty="0">
                <a:effectLst/>
                <a:latin typeface="微软雅黑" panose="020B0503020204020204" pitchFamily="34" charset="-122"/>
                <a:ea typeface="微软雅黑" panose="020B0503020204020204" pitchFamily="34" charset="-122"/>
                <a:cs typeface="Tahoma" panose="020B0604030504040204" pitchFamily="34" charset="0"/>
              </a:rPr>
              <a:t>交通拥堵是全球性问题，导致环境恶化、经济损失和生活质量下降。优化交通信号控制（</a:t>
            </a:r>
            <a:r>
              <a:rPr lang="en-US" altLang="zh-CN" sz="1300" i="0" dirty="0">
                <a:effectLst/>
                <a:latin typeface="微软雅黑" panose="020B0503020204020204" pitchFamily="34" charset="-122"/>
                <a:ea typeface="微软雅黑" panose="020B0503020204020204" pitchFamily="34" charset="-122"/>
                <a:cs typeface="Tahoma" panose="020B0604030504040204" pitchFamily="34" charset="0"/>
              </a:rPr>
              <a:t>TSC</a:t>
            </a:r>
            <a:r>
              <a:rPr lang="zh-CN" altLang="en-US" sz="1300" i="0" dirty="0">
                <a:effectLst/>
                <a:latin typeface="微软雅黑" panose="020B0503020204020204" pitchFamily="34" charset="-122"/>
                <a:ea typeface="微软雅黑" panose="020B0503020204020204" pitchFamily="34" charset="-122"/>
                <a:cs typeface="Tahoma" panose="020B0604030504040204" pitchFamily="34" charset="0"/>
              </a:rPr>
              <a:t>）是缓解拥堵的有效途径。</a:t>
            </a:r>
            <a:r>
              <a:rPr lang="zh-CN" altLang="en-US" sz="1300" dirty="0">
                <a:latin typeface="微软雅黑" panose="020B0503020204020204" pitchFamily="34" charset="-122"/>
                <a:ea typeface="微软雅黑" panose="020B0503020204020204" pitchFamily="34" charset="-122"/>
                <a:cs typeface="Tahoma" panose="020B0604030504040204" pitchFamily="34" charset="0"/>
              </a:rPr>
              <a:t>但是目前基于强化学习的方法需要高频的对信号灯进行控制才可以获得好的效果。</a:t>
            </a:r>
            <a:endParaRPr lang="en-US" altLang="zh-CN" sz="1300" i="0" dirty="0">
              <a:effectLst/>
              <a:latin typeface="微软雅黑" panose="020B0503020204020204" pitchFamily="34" charset="-122"/>
              <a:ea typeface="微软雅黑" panose="020B0503020204020204" pitchFamily="34" charset="-122"/>
              <a:cs typeface="Tahoma" panose="020B0604030504040204" pitchFamily="34" charset="0"/>
            </a:endParaRPr>
          </a:p>
          <a:p>
            <a:pPr algn="just"/>
            <a:endParaRPr lang="en-US" altLang="zh-CN" sz="1600"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52" name="矩形 51">
            <a:extLst>
              <a:ext uri="{FF2B5EF4-FFF2-40B4-BE49-F238E27FC236}">
                <a16:creationId xmlns="" xmlns:a16="http://schemas.microsoft.com/office/drawing/2014/main" id="{8EF4FEB9-9917-4D50-968D-23279ECF1E37}"/>
              </a:ext>
            </a:extLst>
          </p:cNvPr>
          <p:cNvSpPr/>
          <p:nvPr/>
        </p:nvSpPr>
        <p:spPr>
          <a:xfrm>
            <a:off x="152566" y="139433"/>
            <a:ext cx="9686925" cy="954107"/>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smtClean="0">
                <a:solidFill>
                  <a:srgbClr val="333333"/>
                </a:solidFill>
                <a:effectLst/>
                <a:latin typeface="微软雅黑" panose="020B0503020204020204" pitchFamily="34" charset="-122"/>
                <a:ea typeface="微软雅黑" panose="020B0503020204020204" pitchFamily="34" charset="-122"/>
              </a:rPr>
              <a:t>2 </a:t>
            </a:r>
            <a:r>
              <a:rPr lang="zh-CN" altLang="en-US" sz="2800" dirty="0" smtClean="0">
                <a:solidFill>
                  <a:srgbClr val="333333"/>
                </a:solidFill>
                <a:latin typeface="微软雅黑" panose="020B0503020204020204" pitchFamily="34" charset="-122"/>
                <a:ea typeface="微软雅黑" panose="020B0503020204020204" pitchFamily="34" charset="-122"/>
              </a:rPr>
              <a:t>面</a:t>
            </a:r>
            <a:r>
              <a:rPr lang="zh-CN" altLang="en-US" sz="2800" dirty="0">
                <a:solidFill>
                  <a:srgbClr val="333333"/>
                </a:solidFill>
                <a:latin typeface="微软雅黑" panose="020B0503020204020204" pitchFamily="34" charset="-122"/>
                <a:ea typeface="微软雅黑" panose="020B0503020204020204" pitchFamily="34" charset="-122"/>
              </a:rPr>
              <a:t>向低空经济的</a:t>
            </a:r>
            <a:r>
              <a:rPr lang="en-US" altLang="zh-CN" sz="2800" dirty="0">
                <a:solidFill>
                  <a:srgbClr val="333333"/>
                </a:solidFill>
                <a:latin typeface="微软雅黑" panose="020B0503020204020204" pitchFamily="34" charset="-122"/>
                <a:ea typeface="微软雅黑" panose="020B0503020204020204" pitchFamily="34" charset="-122"/>
              </a:rPr>
              <a:t>6G</a:t>
            </a:r>
            <a:r>
              <a:rPr lang="zh-CN" altLang="en-US" sz="2800" dirty="0">
                <a:solidFill>
                  <a:srgbClr val="333333"/>
                </a:solidFill>
                <a:latin typeface="微软雅黑" panose="020B0503020204020204" pitchFamily="34" charset="-122"/>
                <a:ea typeface="微软雅黑" panose="020B0503020204020204" pitchFamily="34" charset="-122"/>
              </a:rPr>
              <a:t>智能网络</a:t>
            </a:r>
            <a:r>
              <a:rPr lang="zh-CN" altLang="en-US" sz="2800" dirty="0" smtClean="0">
                <a:solidFill>
                  <a:srgbClr val="333333"/>
                </a:solidFill>
                <a:latin typeface="微软雅黑" panose="020B0503020204020204" pitchFamily="34" charset="-122"/>
                <a:ea typeface="微软雅黑" panose="020B0503020204020204" pitchFamily="34" charset="-122"/>
              </a:rPr>
              <a:t>：</a:t>
            </a:r>
            <a:endParaRPr lang="en-US" altLang="zh-CN" sz="2800" dirty="0">
              <a:solidFill>
                <a:srgbClr val="333333"/>
              </a:solidFill>
              <a:latin typeface="微软雅黑" panose="020B0503020204020204" pitchFamily="34" charset="-122"/>
              <a:ea typeface="微软雅黑" panose="020B0503020204020204" pitchFamily="34" charset="-122"/>
            </a:endParaRPr>
          </a:p>
          <a:p>
            <a:r>
              <a:rPr lang="en-US" altLang="zh-CN" sz="2800" b="1" dirty="0">
                <a:solidFill>
                  <a:srgbClr val="333333"/>
                </a:solidFill>
                <a:latin typeface="微软雅黑" panose="020B0503020204020204" pitchFamily="34" charset="-122"/>
                <a:ea typeface="微软雅黑" panose="020B0503020204020204" pitchFamily="34" charset="-122"/>
              </a:rPr>
              <a:t>          </a:t>
            </a:r>
            <a:r>
              <a:rPr lang="zh-CN" altLang="en-US" sz="2400" b="1" dirty="0">
                <a:solidFill>
                  <a:srgbClr val="333333"/>
                </a:solidFill>
                <a:latin typeface="微软雅黑" panose="020B0503020204020204" pitchFamily="34" charset="-122"/>
                <a:ea typeface="微软雅黑" panose="020B0503020204020204" pitchFamily="34" charset="-122"/>
              </a:rPr>
              <a:t>子课题 </a:t>
            </a:r>
            <a:r>
              <a:rPr lang="en-US" altLang="zh-CN" sz="2400" b="1" dirty="0">
                <a:solidFill>
                  <a:srgbClr val="333333"/>
                </a:solidFill>
                <a:latin typeface="微软雅黑" panose="020B0503020204020204" pitchFamily="34" charset="-122"/>
                <a:ea typeface="微软雅黑" panose="020B0503020204020204" pitchFamily="34" charset="-122"/>
              </a:rPr>
              <a:t>1</a:t>
            </a:r>
            <a:r>
              <a:rPr lang="zh-CN" altLang="en-US" sz="2400" b="1" dirty="0">
                <a:solidFill>
                  <a:srgbClr val="333333"/>
                </a:solidFill>
                <a:latin typeface="微软雅黑" panose="020B0503020204020204" pitchFamily="34" charset="-122"/>
                <a:ea typeface="微软雅黑" panose="020B0503020204020204" pitchFamily="34" charset="-122"/>
              </a:rPr>
              <a:t>：</a:t>
            </a:r>
            <a:r>
              <a:rPr lang="en-US" altLang="zh-CN" sz="2800" b="1" dirty="0">
                <a:solidFill>
                  <a:srgbClr val="333333"/>
                </a:solidFill>
                <a:latin typeface="微软雅黑" panose="020B0503020204020204" pitchFamily="34" charset="-122"/>
                <a:ea typeface="微软雅黑" panose="020B0503020204020204" pitchFamily="34" charset="-122"/>
              </a:rPr>
              <a:t>	</a:t>
            </a:r>
            <a:r>
              <a:rPr lang="zh-CN" altLang="en-US" sz="2800" b="1" dirty="0">
                <a:solidFill>
                  <a:srgbClr val="333333"/>
                </a:solidFill>
                <a:latin typeface="微软雅黑" panose="020B0503020204020204" pitchFamily="34" charset="-122"/>
                <a:ea typeface="微软雅黑" panose="020B0503020204020204" pitchFamily="34" charset="-122"/>
              </a:rPr>
              <a:t>面向不同交互频率的交通信号控制方法</a:t>
            </a:r>
            <a:endParaRPr lang="en-US" altLang="zh-CN" sz="2400" b="1" dirty="0">
              <a:solidFill>
                <a:srgbClr val="333333"/>
              </a:solidFill>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 xmlns:a16="http://schemas.microsoft.com/office/drawing/2014/main" id="{AAA3330A-A418-4CCE-9B31-E142B9F094D9}"/>
              </a:ext>
            </a:extLst>
          </p:cNvPr>
          <p:cNvSpPr txBox="1"/>
          <p:nvPr/>
        </p:nvSpPr>
        <p:spPr>
          <a:xfrm>
            <a:off x="275150" y="2914222"/>
            <a:ext cx="5316709" cy="1754326"/>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研究方法</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a:p>
            <a:pPr marL="285750" indent="-285750" algn="just">
              <a:buFont typeface="Wingdings" panose="05000000000000000000" pitchFamily="2" charset="2"/>
              <a:buChar char="u"/>
            </a:pPr>
            <a:r>
              <a:rPr lang="zh-CN" altLang="en-US" sz="1500" b="1" i="0" dirty="0">
                <a:effectLst/>
                <a:latin typeface="微软雅黑" panose="020B0503020204020204" pitchFamily="34" charset="-122"/>
                <a:ea typeface="微软雅黑" panose="020B0503020204020204" pitchFamily="34" charset="-122"/>
                <a:cs typeface="Tahoma" panose="020B0604030504040204" pitchFamily="34" charset="0"/>
              </a:rPr>
              <a:t>创新动作设计</a:t>
            </a:r>
            <a:r>
              <a:rPr lang="zh-CN" altLang="en-US" sz="1500" i="0" dirty="0">
                <a:effectLst/>
                <a:latin typeface="微软雅黑" panose="020B0503020204020204" pitchFamily="34" charset="-122"/>
                <a:ea typeface="微软雅黑" panose="020B0503020204020204" pitchFamily="34" charset="-122"/>
                <a:cs typeface="Tahoma" panose="020B0604030504040204" pitchFamily="34" charset="0"/>
              </a:rPr>
              <a:t>：提出“调整所有相位”的新设计，允许同时优化所有信号相位。</a:t>
            </a:r>
            <a:endParaRPr lang="en-US" altLang="zh-CN" sz="1500" i="0" dirty="0">
              <a:effectLst/>
              <a:latin typeface="微软雅黑" panose="020B0503020204020204" pitchFamily="34" charset="-122"/>
              <a:ea typeface="微软雅黑" panose="020B0503020204020204" pitchFamily="34" charset="-122"/>
              <a:cs typeface="Tahoma" panose="020B0604030504040204" pitchFamily="34" charset="0"/>
            </a:endParaRPr>
          </a:p>
          <a:p>
            <a:pPr marL="285750" indent="-285750" algn="just">
              <a:buFont typeface="Wingdings" panose="05000000000000000000" pitchFamily="2" charset="2"/>
              <a:buChar char="u"/>
            </a:pPr>
            <a:r>
              <a:rPr lang="en-US" altLang="zh-CN" sz="1500" b="1" i="0" dirty="0">
                <a:effectLst/>
                <a:latin typeface="微软雅黑" panose="020B0503020204020204" pitchFamily="34" charset="-122"/>
                <a:ea typeface="微软雅黑" panose="020B0503020204020204" pitchFamily="34" charset="-122"/>
                <a:cs typeface="Tahoma" panose="020B0604030504040204" pitchFamily="34" charset="0"/>
              </a:rPr>
              <a:t>CCDA</a:t>
            </a:r>
            <a:r>
              <a:rPr lang="zh-CN" altLang="en-US" sz="1500" b="1" i="0" dirty="0">
                <a:effectLst/>
                <a:latin typeface="微软雅黑" panose="020B0503020204020204" pitchFamily="34" charset="-122"/>
                <a:ea typeface="微软雅黑" panose="020B0503020204020204" pitchFamily="34" charset="-122"/>
                <a:cs typeface="Tahoma" panose="020B0604030504040204" pitchFamily="34" charset="0"/>
              </a:rPr>
              <a:t>框架</a:t>
            </a:r>
            <a:r>
              <a:rPr lang="zh-CN" altLang="en-US" sz="1500" i="0" dirty="0">
                <a:effectLst/>
                <a:latin typeface="微软雅黑" panose="020B0503020204020204" pitchFamily="34" charset="-122"/>
                <a:ea typeface="微软雅黑" panose="020B0503020204020204" pitchFamily="34" charset="-122"/>
                <a:cs typeface="Tahoma" panose="020B0604030504040204" pitchFamily="34" charset="0"/>
              </a:rPr>
              <a:t>：采用中心化评论者与去中心化行动者的协同方法，有效减少动作空间并提高信号控制效率。</a:t>
            </a:r>
            <a:endParaRPr lang="en-US" altLang="zh-CN" sz="1500" i="0" dirty="0">
              <a:effectLst/>
              <a:latin typeface="微软雅黑" panose="020B0503020204020204" pitchFamily="34" charset="-122"/>
              <a:ea typeface="微软雅黑" panose="020B0503020204020204" pitchFamily="34" charset="-122"/>
              <a:cs typeface="Tahoma" panose="020B0604030504040204" pitchFamily="34" charset="0"/>
            </a:endParaRPr>
          </a:p>
          <a:p>
            <a:pPr marL="285750" indent="-285750" algn="just">
              <a:buFont typeface="Wingdings" panose="05000000000000000000" pitchFamily="2" charset="2"/>
              <a:buChar char="u"/>
            </a:pPr>
            <a:r>
              <a:rPr lang="zh-CN" altLang="en-US" sz="1500" b="1" i="0" dirty="0">
                <a:effectLst/>
                <a:latin typeface="微软雅黑" panose="020B0503020204020204" pitchFamily="34" charset="-122"/>
                <a:ea typeface="微软雅黑" panose="020B0503020204020204" pitchFamily="34" charset="-122"/>
                <a:cs typeface="Tahoma" panose="020B0604030504040204" pitchFamily="34" charset="0"/>
              </a:rPr>
              <a:t>适应性控制</a:t>
            </a:r>
            <a:r>
              <a:rPr lang="zh-CN" altLang="en-US" sz="1500" i="0" dirty="0">
                <a:effectLst/>
                <a:latin typeface="微软雅黑" panose="020B0503020204020204" pitchFamily="34" charset="-122"/>
                <a:ea typeface="微软雅黑" panose="020B0503020204020204" pitchFamily="34" charset="-122"/>
                <a:cs typeface="Tahoma" panose="020B0604030504040204" pitchFamily="34" charset="0"/>
              </a:rPr>
              <a:t>：方法适应不同的干预频率，减少队列长度并提高信号系统的稳定性。</a:t>
            </a:r>
            <a:endParaRPr lang="en-US" altLang="zh-CN" sz="1500" i="0" dirty="0">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2" name="文本框 1">
            <a:extLst>
              <a:ext uri="{FF2B5EF4-FFF2-40B4-BE49-F238E27FC236}">
                <a16:creationId xmlns="" xmlns:a16="http://schemas.microsoft.com/office/drawing/2014/main" id="{4FD459FC-D7CC-4A40-BB22-F72F98737C45}"/>
              </a:ext>
            </a:extLst>
          </p:cNvPr>
          <p:cNvSpPr txBox="1"/>
          <p:nvPr/>
        </p:nvSpPr>
        <p:spPr>
          <a:xfrm>
            <a:off x="4347759" y="5580903"/>
            <a:ext cx="5564963" cy="1046440"/>
          </a:xfrm>
          <a:prstGeom prst="rect">
            <a:avLst/>
          </a:prstGeom>
          <a:noFill/>
        </p:spPr>
        <p:txBody>
          <a:bodyPr wrap="square">
            <a:spAutoFit/>
          </a:bodyPr>
          <a:lstStyle/>
          <a:p>
            <a:pPr algn="just"/>
            <a:r>
              <a:rPr lang="zh-CN" altLang="en-US" b="1" dirty="0">
                <a:solidFill>
                  <a:srgbClr val="0000FF"/>
                </a:solidFill>
                <a:latin typeface="微软雅黑" panose="020B0503020204020204" pitchFamily="34" charset="-122"/>
                <a:ea typeface="微软雅黑" panose="020B0503020204020204" pitchFamily="34" charset="-122"/>
                <a:cs typeface="Tahoma" panose="020B0604030504040204" pitchFamily="34" charset="0"/>
              </a:rPr>
              <a:t>研究成果</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a:p>
            <a:pPr algn="just"/>
            <a:r>
              <a:rPr lang="en-US" altLang="zh-CN" sz="1100"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Wang, M., Chen, Y., Kan, Y., Xu, C., </a:t>
            </a:r>
            <a:r>
              <a:rPr lang="en-US" altLang="zh-CN" sz="1100" dirty="0" err="1">
                <a:solidFill>
                  <a:srgbClr val="C00000"/>
                </a:solidFill>
                <a:latin typeface="微软雅黑" panose="020B0503020204020204" pitchFamily="34" charset="-122"/>
                <a:ea typeface="微软雅黑" panose="020B0503020204020204" pitchFamily="34" charset="-122"/>
                <a:cs typeface="Tahoma" panose="020B0604030504040204" pitchFamily="34" charset="0"/>
              </a:rPr>
              <a:t>Lepech</a:t>
            </a:r>
            <a:r>
              <a:rPr lang="en-US" altLang="zh-CN" sz="1100"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 M., Pun, M. O., &amp; Xiong, X. (2024). Traffic Signal Cycle Control with Centralized Critic and Decentralized Actors under Varying Intervention Frequencies. Accepted for publication in </a:t>
            </a:r>
            <a:r>
              <a:rPr lang="en-US" altLang="zh-CN" sz="1100" i="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IEEE Transactions on Intelligent Transportation </a:t>
            </a:r>
            <a:r>
              <a:rPr lang="en-US" altLang="zh-CN" sz="1100" i="1"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Systems</a:t>
            </a:r>
            <a:r>
              <a:rPr lang="en-US" altLang="zh-CN" sz="1100"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 Sep. 2024.</a:t>
            </a:r>
            <a:endParaRPr lang="en-US" altLang="zh-CN" sz="1100" dirty="0">
              <a:solidFill>
                <a:srgbClr val="C00000"/>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103" name="文本框 102">
            <a:extLst>
              <a:ext uri="{FF2B5EF4-FFF2-40B4-BE49-F238E27FC236}">
                <a16:creationId xmlns="" xmlns:a16="http://schemas.microsoft.com/office/drawing/2014/main" id="{ADD6A66D-8C55-4D29-A79D-9E008735DEE1}"/>
              </a:ext>
            </a:extLst>
          </p:cNvPr>
          <p:cNvSpPr txBox="1"/>
          <p:nvPr/>
        </p:nvSpPr>
        <p:spPr>
          <a:xfrm>
            <a:off x="4347759" y="6648215"/>
            <a:ext cx="3274759"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cs typeface="Tahoma" panose="020B0604030504040204" pitchFamily="34" charset="0"/>
              </a:rPr>
              <a:t>参与人员</a:t>
            </a:r>
            <a:r>
              <a:rPr lang="zh-CN" altLang="en-US" sz="1800" i="0" dirty="0">
                <a:effectLst/>
                <a:latin typeface="微软雅黑" panose="020B0503020204020204" pitchFamily="34" charset="-122"/>
                <a:ea typeface="微软雅黑" panose="020B0503020204020204" pitchFamily="34" charset="-122"/>
                <a:cs typeface="Tahoma" panose="020B0604030504040204" pitchFamily="34" charset="0"/>
              </a:rPr>
              <a:t>：</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王茂南 （博</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三）</a:t>
            </a:r>
            <a:endParaRPr lang="zh-CN" altLang="en-US" dirty="0"/>
          </a:p>
        </p:txBody>
      </p:sp>
      <p:sp>
        <p:nvSpPr>
          <p:cNvPr id="19" name="文本框 18">
            <a:extLst>
              <a:ext uri="{FF2B5EF4-FFF2-40B4-BE49-F238E27FC236}">
                <a16:creationId xmlns="" xmlns:a16="http://schemas.microsoft.com/office/drawing/2014/main" id="{E0A57EED-574A-4813-B9D1-19BA837C5AD5}"/>
              </a:ext>
            </a:extLst>
          </p:cNvPr>
          <p:cNvSpPr txBox="1"/>
          <p:nvPr/>
        </p:nvSpPr>
        <p:spPr>
          <a:xfrm>
            <a:off x="7761204" y="221080"/>
            <a:ext cx="2158796" cy="369332"/>
          </a:xfrm>
          <a:prstGeom prst="rect">
            <a:avLst/>
          </a:prstGeom>
          <a:noFill/>
        </p:spPr>
        <p:txBody>
          <a:bodyPr wrap="none" rtlCol="0">
            <a:spAutoFit/>
          </a:bodyPr>
          <a:lstStyle/>
          <a:p>
            <a:r>
              <a:rPr lang="en-US" altLang="zh-CN" b="1" dirty="0">
                <a:solidFill>
                  <a:srgbClr val="C00000"/>
                </a:solidFill>
              </a:rPr>
              <a:t>Funded by </a:t>
            </a:r>
            <a:r>
              <a:rPr lang="zh-CN" altLang="en-US" b="1" dirty="0">
                <a:solidFill>
                  <a:srgbClr val="C00000"/>
                </a:solidFill>
                <a:latin typeface="微软雅黑" panose="020B0503020204020204" pitchFamily="34" charset="-122"/>
                <a:ea typeface="微软雅黑" panose="020B0503020204020204" pitchFamily="34" charset="-122"/>
              </a:rPr>
              <a:t>商汤科技</a:t>
            </a:r>
          </a:p>
        </p:txBody>
      </p:sp>
      <p:sp>
        <p:nvSpPr>
          <p:cNvPr id="38" name="AutoShape 69">
            <a:extLst>
              <a:ext uri="{FF2B5EF4-FFF2-40B4-BE49-F238E27FC236}">
                <a16:creationId xmlns="" xmlns:a16="http://schemas.microsoft.com/office/drawing/2014/main" id="{72CEA217-0437-4BBD-99D0-7AA49B7A42FF}"/>
              </a:ext>
            </a:extLst>
          </p:cNvPr>
          <p:cNvSpPr>
            <a:spLocks noChangeArrowheads="1"/>
          </p:cNvSpPr>
          <p:nvPr/>
        </p:nvSpPr>
        <p:spPr bwMode="auto">
          <a:xfrm>
            <a:off x="5657620" y="1726313"/>
            <a:ext cx="4125630" cy="3926775"/>
          </a:xfrm>
          <a:prstGeom prst="roundRect">
            <a:avLst>
              <a:gd name="adj" fmla="val 6258"/>
            </a:avLst>
          </a:prstGeom>
          <a:solidFill>
            <a:schemeClr val="bg1"/>
          </a:solidFill>
          <a:ln w="19050">
            <a:solidFill>
              <a:srgbClr val="F78408"/>
            </a:solidFill>
            <a:round/>
            <a:headEnd/>
            <a:tailEnd/>
          </a:ln>
          <a:effectLst>
            <a:outerShdw dist="107763" dir="2700000" algn="ctr" rotWithShape="0">
              <a:srgbClr val="B3B3B3"/>
            </a:outerShdw>
          </a:effectLst>
        </p:spPr>
        <p:txBody>
          <a:bodyPr wrap="none" anchor="ctr"/>
          <a:lstStyle/>
          <a:p>
            <a:pPr algn="ctr"/>
            <a:endParaRPr kumimoji="1" lang="zh-TW" altLang="en-US" dirty="0">
              <a:solidFill>
                <a:srgbClr val="C00000"/>
              </a:solidFill>
              <a:ea typeface="AppleMyungjo" charset="-127"/>
            </a:endParaRPr>
          </a:p>
        </p:txBody>
      </p:sp>
      <p:grpSp>
        <p:nvGrpSpPr>
          <p:cNvPr id="25" name="组合 24">
            <a:extLst>
              <a:ext uri="{FF2B5EF4-FFF2-40B4-BE49-F238E27FC236}">
                <a16:creationId xmlns="" xmlns:a16="http://schemas.microsoft.com/office/drawing/2014/main" id="{F484AB58-7A45-B7DA-C6A5-20FBB1C26847}"/>
              </a:ext>
            </a:extLst>
          </p:cNvPr>
          <p:cNvGrpSpPr/>
          <p:nvPr/>
        </p:nvGrpSpPr>
        <p:grpSpPr>
          <a:xfrm>
            <a:off x="5995907" y="1753795"/>
            <a:ext cx="3530592" cy="2366201"/>
            <a:chOff x="5995907" y="1753795"/>
            <a:chExt cx="3530592" cy="2366201"/>
          </a:xfrm>
        </p:grpSpPr>
        <p:pic>
          <p:nvPicPr>
            <p:cNvPr id="6" name="图片 5">
              <a:extLst>
                <a:ext uri="{FF2B5EF4-FFF2-40B4-BE49-F238E27FC236}">
                  <a16:creationId xmlns="" xmlns:a16="http://schemas.microsoft.com/office/drawing/2014/main" id="{5EF10BDF-8A59-4830-21E1-CA718CB14DCF}"/>
                </a:ext>
              </a:extLst>
            </p:cNvPr>
            <p:cNvPicPr>
              <a:picLocks noChangeAspect="1"/>
            </p:cNvPicPr>
            <p:nvPr/>
          </p:nvPicPr>
          <p:blipFill rotWithShape="1">
            <a:blip r:embed="rId2">
              <a:extLst>
                <a:ext uri="{28A0092B-C50C-407E-A947-70E740481C1C}">
                  <a14:useLocalDpi xmlns:a14="http://schemas.microsoft.com/office/drawing/2010/main" val="0"/>
                </a:ext>
              </a:extLst>
            </a:blip>
            <a:srcRect t="-2415" b="-362"/>
            <a:stretch/>
          </p:blipFill>
          <p:spPr>
            <a:xfrm>
              <a:off x="5995907" y="1753795"/>
              <a:ext cx="3530592" cy="2126695"/>
            </a:xfrm>
            <a:prstGeom prst="rect">
              <a:avLst/>
            </a:prstGeom>
          </p:spPr>
        </p:pic>
        <p:sp>
          <p:nvSpPr>
            <p:cNvPr id="13" name="文本框 12">
              <a:extLst>
                <a:ext uri="{FF2B5EF4-FFF2-40B4-BE49-F238E27FC236}">
                  <a16:creationId xmlns="" xmlns:a16="http://schemas.microsoft.com/office/drawing/2014/main" id="{8FA674E5-5CDE-1024-1238-0BF2A4222284}"/>
                </a:ext>
              </a:extLst>
            </p:cNvPr>
            <p:cNvSpPr txBox="1"/>
            <p:nvPr/>
          </p:nvSpPr>
          <p:spPr>
            <a:xfrm>
              <a:off x="6289371" y="3858386"/>
              <a:ext cx="2943665" cy="261610"/>
            </a:xfrm>
            <a:prstGeom prst="rect">
              <a:avLst/>
            </a:prstGeom>
            <a:noFill/>
          </p:spPr>
          <p:txBody>
            <a:bodyPr wrap="square">
              <a:spAutoFit/>
            </a:bodyPr>
            <a:lstStyle/>
            <a:p>
              <a:pPr algn="ctr"/>
              <a:r>
                <a:rPr lang="zh-CN" altLang="en-US" sz="1100" b="1" dirty="0">
                  <a:latin typeface="微软雅黑" panose="020B0503020204020204" pitchFamily="34" charset="-122"/>
                  <a:ea typeface="微软雅黑" panose="020B0503020204020204" pitchFamily="34" charset="-122"/>
                  <a:cs typeface="Tahoma" panose="020B0604030504040204" pitchFamily="34" charset="0"/>
                </a:rPr>
                <a:t>面向不同交互频率的信号灯控制框架</a:t>
              </a:r>
              <a:endParaRPr lang="zh-CN" altLang="en-US" sz="1100" b="1" dirty="0"/>
            </a:p>
          </p:txBody>
        </p:sp>
      </p:grpSp>
      <p:grpSp>
        <p:nvGrpSpPr>
          <p:cNvPr id="9" name="组合 8">
            <a:extLst>
              <a:ext uri="{FF2B5EF4-FFF2-40B4-BE49-F238E27FC236}">
                <a16:creationId xmlns="" xmlns:a16="http://schemas.microsoft.com/office/drawing/2014/main" id="{51FDD6A9-A89D-E0D8-A07C-E44A57DBCE51}"/>
              </a:ext>
            </a:extLst>
          </p:cNvPr>
          <p:cNvGrpSpPr/>
          <p:nvPr/>
        </p:nvGrpSpPr>
        <p:grpSpPr>
          <a:xfrm>
            <a:off x="811286" y="4726810"/>
            <a:ext cx="3370190" cy="2068964"/>
            <a:chOff x="884705" y="4445317"/>
            <a:chExt cx="3848561" cy="2362637"/>
          </a:xfrm>
        </p:grpSpPr>
        <p:sp>
          <p:nvSpPr>
            <p:cNvPr id="7" name="AutoShape 69">
              <a:extLst>
                <a:ext uri="{FF2B5EF4-FFF2-40B4-BE49-F238E27FC236}">
                  <a16:creationId xmlns="" xmlns:a16="http://schemas.microsoft.com/office/drawing/2014/main" id="{91355D73-6FAA-F8AD-56C7-54B5802CC840}"/>
                </a:ext>
              </a:extLst>
            </p:cNvPr>
            <p:cNvSpPr>
              <a:spLocks noChangeArrowheads="1"/>
            </p:cNvSpPr>
            <p:nvPr/>
          </p:nvSpPr>
          <p:spPr bwMode="auto">
            <a:xfrm>
              <a:off x="884705" y="4445317"/>
              <a:ext cx="3848561" cy="2362637"/>
            </a:xfrm>
            <a:prstGeom prst="roundRect">
              <a:avLst>
                <a:gd name="adj" fmla="val 6258"/>
              </a:avLst>
            </a:prstGeom>
            <a:solidFill>
              <a:schemeClr val="bg1"/>
            </a:solidFill>
            <a:ln w="19050">
              <a:solidFill>
                <a:srgbClr val="F78408"/>
              </a:solidFill>
              <a:round/>
              <a:headEnd/>
              <a:tailEnd/>
            </a:ln>
            <a:effectLst>
              <a:outerShdw dist="107763" dir="2700000" algn="ctr" rotWithShape="0">
                <a:srgbClr val="B3B3B3"/>
              </a:outerShdw>
            </a:effectLst>
          </p:spPr>
          <p:txBody>
            <a:bodyPr wrap="none" anchor="ctr"/>
            <a:lstStyle/>
            <a:p>
              <a:pPr algn="ctr"/>
              <a:endParaRPr kumimoji="1" lang="zh-TW" altLang="en-US" dirty="0">
                <a:solidFill>
                  <a:srgbClr val="C00000"/>
                </a:solidFill>
                <a:ea typeface="AppleMyungjo" charset="-127"/>
              </a:endParaRPr>
            </a:p>
          </p:txBody>
        </p:sp>
        <p:pic>
          <p:nvPicPr>
            <p:cNvPr id="5" name="图片 4">
              <a:extLst>
                <a:ext uri="{FF2B5EF4-FFF2-40B4-BE49-F238E27FC236}">
                  <a16:creationId xmlns="" xmlns:a16="http://schemas.microsoft.com/office/drawing/2014/main" id="{DA8758E6-57DC-B829-F604-910649A1FA96}"/>
                </a:ext>
              </a:extLst>
            </p:cNvPr>
            <p:cNvPicPr>
              <a:picLocks noChangeAspect="1"/>
            </p:cNvPicPr>
            <p:nvPr/>
          </p:nvPicPr>
          <p:blipFill>
            <a:blip r:embed="rId3"/>
            <a:srcRect l="1507" t="4108" r="1758"/>
            <a:stretch/>
          </p:blipFill>
          <p:spPr>
            <a:xfrm>
              <a:off x="1074591" y="4585886"/>
              <a:ext cx="3497557" cy="1960458"/>
            </a:xfrm>
            <a:prstGeom prst="rect">
              <a:avLst/>
            </a:prstGeom>
          </p:spPr>
        </p:pic>
        <p:sp>
          <p:nvSpPr>
            <p:cNvPr id="8" name="文本框 7">
              <a:extLst>
                <a:ext uri="{FF2B5EF4-FFF2-40B4-BE49-F238E27FC236}">
                  <a16:creationId xmlns="" xmlns:a16="http://schemas.microsoft.com/office/drawing/2014/main" id="{DC0A5006-2548-35A7-E019-67574BA19DB8}"/>
                </a:ext>
              </a:extLst>
            </p:cNvPr>
            <p:cNvSpPr txBox="1"/>
            <p:nvPr/>
          </p:nvSpPr>
          <p:spPr>
            <a:xfrm>
              <a:off x="1376641" y="6546344"/>
              <a:ext cx="2943665" cy="261610"/>
            </a:xfrm>
            <a:prstGeom prst="rect">
              <a:avLst/>
            </a:prstGeom>
            <a:noFill/>
          </p:spPr>
          <p:txBody>
            <a:bodyPr wrap="square">
              <a:spAutoFit/>
            </a:bodyPr>
            <a:lstStyle/>
            <a:p>
              <a:pPr algn="ctr"/>
              <a:r>
                <a:rPr lang="zh-CN" altLang="en-US" sz="1100" b="1" dirty="0">
                  <a:latin typeface="微软雅黑" panose="020B0503020204020204" pitchFamily="34" charset="-122"/>
                  <a:ea typeface="微软雅黑" panose="020B0503020204020204" pitchFamily="34" charset="-122"/>
                  <a:cs typeface="Tahoma" panose="020B0604030504040204" pitchFamily="34" charset="0"/>
                </a:rPr>
                <a:t>全天车流与策略对信号灯的改变</a:t>
              </a:r>
              <a:endParaRPr lang="zh-CN" altLang="en-US" sz="1100" b="1" dirty="0"/>
            </a:p>
          </p:txBody>
        </p:sp>
      </p:grpSp>
      <p:sp>
        <p:nvSpPr>
          <p:cNvPr id="14" name="文本框 13">
            <a:extLst>
              <a:ext uri="{FF2B5EF4-FFF2-40B4-BE49-F238E27FC236}">
                <a16:creationId xmlns="" xmlns:a16="http://schemas.microsoft.com/office/drawing/2014/main" id="{B64698B8-858F-4063-7E1A-4CA5DA2BFCC5}"/>
              </a:ext>
            </a:extLst>
          </p:cNvPr>
          <p:cNvSpPr txBox="1"/>
          <p:nvPr/>
        </p:nvSpPr>
        <p:spPr>
          <a:xfrm>
            <a:off x="275150" y="1775764"/>
            <a:ext cx="5213004" cy="1138773"/>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主要挑战</a:t>
            </a:r>
            <a:r>
              <a:rPr lang="zh-CN" altLang="en-US" sz="2000" i="0" dirty="0">
                <a:effectLst/>
                <a:latin typeface="微软雅黑" panose="020B0503020204020204" pitchFamily="34" charset="-122"/>
                <a:ea typeface="微软雅黑" panose="020B0503020204020204" pitchFamily="34" charset="-122"/>
                <a:cs typeface="Tahoma" panose="020B0604030504040204" pitchFamily="34" charset="0"/>
              </a:rPr>
              <a:t>：</a:t>
            </a:r>
            <a:endParaRPr lang="en-US" altLang="zh-CN" sz="2000" i="0" dirty="0">
              <a:effectLst/>
              <a:latin typeface="微软雅黑" panose="020B0503020204020204" pitchFamily="34" charset="-122"/>
              <a:ea typeface="微软雅黑" panose="020B0503020204020204" pitchFamily="34" charset="-122"/>
              <a:cs typeface="Tahoma" panose="020B0604030504040204" pitchFamily="34" charset="0"/>
            </a:endParaRPr>
          </a:p>
          <a:p>
            <a:pPr marL="285750" indent="-285750" algn="just">
              <a:buFont typeface="Wingdings" panose="05000000000000000000" pitchFamily="2" charset="2"/>
              <a:buChar char="u"/>
            </a:pPr>
            <a:r>
              <a:rPr lang="zh-CN" altLang="en-US" sz="1600" dirty="0" smtClean="0">
                <a:solidFill>
                  <a:srgbClr val="C00000"/>
                </a:solidFill>
                <a:latin typeface="微软雅黑" panose="020B0503020204020204" pitchFamily="34" charset="-122"/>
                <a:ea typeface="微软雅黑" panose="020B0503020204020204" pitchFamily="34" charset="-122"/>
              </a:rPr>
              <a:t>传</a:t>
            </a:r>
            <a:r>
              <a:rPr lang="zh-CN" altLang="en-US" sz="1600" dirty="0">
                <a:solidFill>
                  <a:srgbClr val="C00000"/>
                </a:solidFill>
                <a:latin typeface="微软雅黑" panose="020B0503020204020204" pitchFamily="34" charset="-122"/>
                <a:ea typeface="微软雅黑" panose="020B0503020204020204" pitchFamily="34" charset="-122"/>
              </a:rPr>
              <a:t>统方法依赖简单交通模型，无法适应复杂场景。</a:t>
            </a:r>
          </a:p>
          <a:p>
            <a:pPr marL="285750" indent="-285750" algn="just">
              <a:buFont typeface="Wingdings" panose="05000000000000000000" pitchFamily="2" charset="2"/>
              <a:buChar char="u"/>
            </a:pPr>
            <a:r>
              <a:rPr lang="zh-CN" altLang="en-US" sz="1600" dirty="0" smtClean="0">
                <a:solidFill>
                  <a:srgbClr val="C00000"/>
                </a:solidFill>
                <a:latin typeface="微软雅黑" panose="020B0503020204020204" pitchFamily="34" charset="-122"/>
                <a:ea typeface="微软雅黑" panose="020B0503020204020204" pitchFamily="34" charset="-122"/>
              </a:rPr>
              <a:t>现</a:t>
            </a:r>
            <a:r>
              <a:rPr lang="zh-CN" altLang="en-US" sz="1600" dirty="0">
                <a:solidFill>
                  <a:srgbClr val="C00000"/>
                </a:solidFill>
                <a:latin typeface="微软雅黑" panose="020B0503020204020204" pitchFamily="34" charset="-122"/>
                <a:ea typeface="微软雅黑" panose="020B0503020204020204" pitchFamily="34" charset="-122"/>
              </a:rPr>
              <a:t>有的 </a:t>
            </a:r>
            <a:r>
              <a:rPr lang="en-US" altLang="zh-CN" sz="1600" dirty="0">
                <a:solidFill>
                  <a:srgbClr val="C00000"/>
                </a:solidFill>
                <a:latin typeface="微软雅黑" panose="020B0503020204020204" pitchFamily="34" charset="-122"/>
                <a:ea typeface="微软雅黑" panose="020B0503020204020204" pitchFamily="34" charset="-122"/>
              </a:rPr>
              <a:t>RL </a:t>
            </a:r>
            <a:r>
              <a:rPr lang="zh-CN" altLang="en-US" sz="1600" dirty="0">
                <a:solidFill>
                  <a:srgbClr val="C00000"/>
                </a:solidFill>
                <a:latin typeface="微软雅黑" panose="020B0503020204020204" pitchFamily="34" charset="-122"/>
                <a:ea typeface="微软雅黑" panose="020B0503020204020204" pitchFamily="34" charset="-122"/>
              </a:rPr>
              <a:t>方法在需要频繁对信号灯进行修改。</a:t>
            </a:r>
          </a:p>
          <a:p>
            <a:pPr marL="285750" indent="-285750" algn="just">
              <a:buFont typeface="Wingdings" panose="05000000000000000000" pitchFamily="2" charset="2"/>
              <a:buChar char="u"/>
            </a:pPr>
            <a:r>
              <a:rPr lang="zh-CN" altLang="en-US" sz="1600" dirty="0" smtClean="0">
                <a:solidFill>
                  <a:srgbClr val="C00000"/>
                </a:solidFill>
                <a:latin typeface="微软雅黑" panose="020B0503020204020204" pitchFamily="34" charset="-122"/>
                <a:ea typeface="微软雅黑" panose="020B0503020204020204" pitchFamily="34" charset="-122"/>
              </a:rPr>
              <a:t>频</a:t>
            </a:r>
            <a:r>
              <a:rPr lang="zh-CN" altLang="en-US" sz="1600" dirty="0">
                <a:solidFill>
                  <a:srgbClr val="C00000"/>
                </a:solidFill>
                <a:latin typeface="微软雅黑" panose="020B0503020204020204" pitchFamily="34" charset="-122"/>
                <a:ea typeface="微软雅黑" panose="020B0503020204020204" pitchFamily="34" charset="-122"/>
              </a:rPr>
              <a:t>繁修改信号灯会导致安全，稳定性等问题。</a:t>
            </a:r>
          </a:p>
        </p:txBody>
      </p:sp>
      <p:grpSp>
        <p:nvGrpSpPr>
          <p:cNvPr id="24" name="组合 23">
            <a:extLst>
              <a:ext uri="{FF2B5EF4-FFF2-40B4-BE49-F238E27FC236}">
                <a16:creationId xmlns="" xmlns:a16="http://schemas.microsoft.com/office/drawing/2014/main" id="{E93BDE0B-F2A7-911C-0250-C1A2538ACBD5}"/>
              </a:ext>
            </a:extLst>
          </p:cNvPr>
          <p:cNvGrpSpPr/>
          <p:nvPr/>
        </p:nvGrpSpPr>
        <p:grpSpPr>
          <a:xfrm>
            <a:off x="6271992" y="4262891"/>
            <a:ext cx="2961044" cy="1358784"/>
            <a:chOff x="6271992" y="4262891"/>
            <a:chExt cx="2961044" cy="1358784"/>
          </a:xfrm>
        </p:grpSpPr>
        <p:pic>
          <p:nvPicPr>
            <p:cNvPr id="20" name="图片 19">
              <a:extLst>
                <a:ext uri="{FF2B5EF4-FFF2-40B4-BE49-F238E27FC236}">
                  <a16:creationId xmlns="" xmlns:a16="http://schemas.microsoft.com/office/drawing/2014/main" id="{5DF34C48-F583-8497-4DBC-6AC5A10401EC}"/>
                </a:ext>
              </a:extLst>
            </p:cNvPr>
            <p:cNvPicPr>
              <a:picLocks noChangeAspect="1"/>
            </p:cNvPicPr>
            <p:nvPr/>
          </p:nvPicPr>
          <p:blipFill>
            <a:blip r:embed="rId4"/>
            <a:stretch>
              <a:fillRect/>
            </a:stretch>
          </p:blipFill>
          <p:spPr>
            <a:xfrm>
              <a:off x="6289371" y="4262891"/>
              <a:ext cx="2943665" cy="1174030"/>
            </a:xfrm>
            <a:prstGeom prst="rect">
              <a:avLst/>
            </a:prstGeom>
          </p:spPr>
        </p:pic>
        <p:sp>
          <p:nvSpPr>
            <p:cNvPr id="21" name="文本框 20">
              <a:extLst>
                <a:ext uri="{FF2B5EF4-FFF2-40B4-BE49-F238E27FC236}">
                  <a16:creationId xmlns="" xmlns:a16="http://schemas.microsoft.com/office/drawing/2014/main" id="{1FD9FEC5-E91A-AC23-51F8-390AF25089E4}"/>
                </a:ext>
              </a:extLst>
            </p:cNvPr>
            <p:cNvSpPr txBox="1"/>
            <p:nvPr/>
          </p:nvSpPr>
          <p:spPr>
            <a:xfrm>
              <a:off x="6271992" y="5360065"/>
              <a:ext cx="2943665" cy="261610"/>
            </a:xfrm>
            <a:prstGeom prst="rect">
              <a:avLst/>
            </a:prstGeom>
            <a:noFill/>
          </p:spPr>
          <p:txBody>
            <a:bodyPr wrap="square">
              <a:spAutoFit/>
            </a:bodyPr>
            <a:lstStyle/>
            <a:p>
              <a:pPr algn="ctr"/>
              <a:r>
                <a:rPr lang="zh-CN" altLang="en-US" sz="1100" b="1" i="0" dirty="0">
                  <a:effectLst/>
                  <a:latin typeface="微软雅黑" panose="020B0503020204020204" pitchFamily="34" charset="-122"/>
                  <a:ea typeface="微软雅黑" panose="020B0503020204020204" pitchFamily="34" charset="-122"/>
                  <a:cs typeface="Tahoma" panose="020B0604030504040204" pitchFamily="34" charset="0"/>
                </a:rPr>
                <a:t>调整所有相位的动作</a:t>
              </a:r>
              <a:endParaRPr lang="zh-CN" altLang="en-US" sz="1100" b="1" dirty="0"/>
            </a:p>
          </p:txBody>
        </p:sp>
      </p:grpSp>
      <p:cxnSp>
        <p:nvCxnSpPr>
          <p:cNvPr id="23" name="直接连接符 22">
            <a:extLst>
              <a:ext uri="{FF2B5EF4-FFF2-40B4-BE49-F238E27FC236}">
                <a16:creationId xmlns="" xmlns:a16="http://schemas.microsoft.com/office/drawing/2014/main" id="{6563524F-DB4D-7546-0B92-695443D6339B}"/>
              </a:ext>
            </a:extLst>
          </p:cNvPr>
          <p:cNvCxnSpPr/>
          <p:nvPr/>
        </p:nvCxnSpPr>
        <p:spPr>
          <a:xfrm>
            <a:off x="5875253" y="4191443"/>
            <a:ext cx="3771900" cy="0"/>
          </a:xfrm>
          <a:prstGeom prst="line">
            <a:avLst/>
          </a:prstGeom>
          <a:ln>
            <a:prstDash val="dash"/>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675026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 xmlns:a16="http://schemas.microsoft.com/office/drawing/2014/main" id="{CB335532-B0A5-43B7-BEA1-FD31E429947C}"/>
              </a:ext>
            </a:extLst>
          </p:cNvPr>
          <p:cNvSpPr txBox="1"/>
          <p:nvPr/>
        </p:nvSpPr>
        <p:spPr>
          <a:xfrm>
            <a:off x="268105" y="1041390"/>
            <a:ext cx="9595563" cy="861774"/>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研究问题</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a:p>
            <a:pPr algn="just"/>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城市交通拥堵对经济、环境和社会产生重大影响，传统交通信号控制系统在应对复杂的交通状况时表现有限，亟需更加智能的解决方案。</a:t>
            </a:r>
            <a:endParaRPr lang="en-US" altLang="zh-CN" sz="1600"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52" name="矩形 51">
            <a:extLst>
              <a:ext uri="{FF2B5EF4-FFF2-40B4-BE49-F238E27FC236}">
                <a16:creationId xmlns="" xmlns:a16="http://schemas.microsoft.com/office/drawing/2014/main" id="{8EF4FEB9-9917-4D50-968D-23279ECF1E37}"/>
              </a:ext>
            </a:extLst>
          </p:cNvPr>
          <p:cNvSpPr/>
          <p:nvPr/>
        </p:nvSpPr>
        <p:spPr>
          <a:xfrm>
            <a:off x="152566" y="139433"/>
            <a:ext cx="9686925" cy="954107"/>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smtClean="0">
                <a:solidFill>
                  <a:srgbClr val="333333"/>
                </a:solidFill>
                <a:effectLst/>
                <a:latin typeface="微软雅黑" panose="020B0503020204020204" pitchFamily="34" charset="-122"/>
                <a:ea typeface="微软雅黑" panose="020B0503020204020204" pitchFamily="34" charset="-122"/>
              </a:rPr>
              <a:t>2 </a:t>
            </a:r>
            <a:r>
              <a:rPr lang="zh-CN" altLang="en-US" sz="2800" dirty="0" smtClean="0">
                <a:solidFill>
                  <a:srgbClr val="333333"/>
                </a:solidFill>
                <a:latin typeface="微软雅黑" panose="020B0503020204020204" pitchFamily="34" charset="-122"/>
                <a:ea typeface="微软雅黑" panose="020B0503020204020204" pitchFamily="34" charset="-122"/>
              </a:rPr>
              <a:t>面</a:t>
            </a:r>
            <a:r>
              <a:rPr lang="zh-CN" altLang="en-US" sz="2800" dirty="0">
                <a:solidFill>
                  <a:srgbClr val="333333"/>
                </a:solidFill>
                <a:latin typeface="微软雅黑" panose="020B0503020204020204" pitchFamily="34" charset="-122"/>
                <a:ea typeface="微软雅黑" panose="020B0503020204020204" pitchFamily="34" charset="-122"/>
              </a:rPr>
              <a:t>向低空经济的</a:t>
            </a:r>
            <a:r>
              <a:rPr lang="en-US" altLang="zh-CN" sz="2800" dirty="0">
                <a:solidFill>
                  <a:srgbClr val="333333"/>
                </a:solidFill>
                <a:latin typeface="微软雅黑" panose="020B0503020204020204" pitchFamily="34" charset="-122"/>
                <a:ea typeface="微软雅黑" panose="020B0503020204020204" pitchFamily="34" charset="-122"/>
              </a:rPr>
              <a:t>6G</a:t>
            </a:r>
            <a:r>
              <a:rPr lang="zh-CN" altLang="en-US" sz="2800" dirty="0">
                <a:solidFill>
                  <a:srgbClr val="333333"/>
                </a:solidFill>
                <a:latin typeface="微软雅黑" panose="020B0503020204020204" pitchFamily="34" charset="-122"/>
                <a:ea typeface="微软雅黑" panose="020B0503020204020204" pitchFamily="34" charset="-122"/>
              </a:rPr>
              <a:t>智能网络</a:t>
            </a:r>
            <a:r>
              <a:rPr lang="zh-CN" altLang="en-US" sz="2800" dirty="0" smtClean="0">
                <a:solidFill>
                  <a:srgbClr val="333333"/>
                </a:solidFill>
                <a:latin typeface="微软雅黑" panose="020B0503020204020204" pitchFamily="34" charset="-122"/>
                <a:ea typeface="微软雅黑" panose="020B0503020204020204" pitchFamily="34" charset="-122"/>
              </a:rPr>
              <a:t>：</a:t>
            </a:r>
            <a:endParaRPr lang="en-US" altLang="zh-CN" sz="2800" dirty="0">
              <a:solidFill>
                <a:srgbClr val="333333"/>
              </a:solidFill>
              <a:latin typeface="微软雅黑" panose="020B0503020204020204" pitchFamily="34" charset="-122"/>
              <a:ea typeface="微软雅黑" panose="020B0503020204020204" pitchFamily="34" charset="-122"/>
            </a:endParaRPr>
          </a:p>
          <a:p>
            <a:r>
              <a:rPr lang="en-US" altLang="zh-CN" sz="2800" b="1" dirty="0">
                <a:solidFill>
                  <a:srgbClr val="333333"/>
                </a:solidFill>
                <a:latin typeface="微软雅黑" panose="020B0503020204020204" pitchFamily="34" charset="-122"/>
                <a:ea typeface="微软雅黑" panose="020B0503020204020204" pitchFamily="34" charset="-122"/>
              </a:rPr>
              <a:t>          </a:t>
            </a:r>
            <a:r>
              <a:rPr lang="zh-CN" altLang="en-US" sz="2400" b="1" dirty="0">
                <a:solidFill>
                  <a:srgbClr val="333333"/>
                </a:solidFill>
                <a:latin typeface="微软雅黑" panose="020B0503020204020204" pitchFamily="34" charset="-122"/>
                <a:ea typeface="微软雅黑" panose="020B0503020204020204" pitchFamily="34" charset="-122"/>
              </a:rPr>
              <a:t>子课题 </a:t>
            </a:r>
            <a:r>
              <a:rPr lang="en-US" altLang="zh-CN" sz="2400" b="1" dirty="0">
                <a:solidFill>
                  <a:srgbClr val="333333"/>
                </a:solidFill>
                <a:latin typeface="微软雅黑" panose="020B0503020204020204" pitchFamily="34" charset="-122"/>
                <a:ea typeface="微软雅黑" panose="020B0503020204020204" pitchFamily="34" charset="-122"/>
              </a:rPr>
              <a:t>2</a:t>
            </a:r>
            <a:r>
              <a:rPr lang="zh-CN" altLang="en-US" sz="2400" b="1" dirty="0">
                <a:solidFill>
                  <a:srgbClr val="333333"/>
                </a:solidFill>
                <a:latin typeface="微软雅黑" panose="020B0503020204020204" pitchFamily="34" charset="-122"/>
                <a:ea typeface="微软雅黑" panose="020B0503020204020204" pitchFamily="34" charset="-122"/>
              </a:rPr>
              <a:t>：复杂交通环境下基于大语言模型的交通信号控制</a:t>
            </a:r>
            <a:endParaRPr lang="en-US" altLang="zh-CN" sz="2400" b="1" dirty="0">
              <a:solidFill>
                <a:srgbClr val="333333"/>
              </a:solidFill>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 xmlns:a16="http://schemas.microsoft.com/office/drawing/2014/main" id="{AAA3330A-A418-4CCE-9B31-E142B9F094D9}"/>
              </a:ext>
            </a:extLst>
          </p:cNvPr>
          <p:cNvSpPr txBox="1"/>
          <p:nvPr/>
        </p:nvSpPr>
        <p:spPr>
          <a:xfrm>
            <a:off x="5310333" y="1931884"/>
            <a:ext cx="4435250" cy="2092881"/>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研究方法</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a:p>
            <a:pPr marL="285750" indent="-285750" algn="just">
              <a:buFont typeface="Wingdings" panose="05000000000000000000" pitchFamily="2" charset="2"/>
              <a:buChar char="u"/>
            </a:pPr>
            <a:r>
              <a:rPr lang="en-US" altLang="zh-CN" sz="1600" b="1" i="0" dirty="0">
                <a:effectLst/>
                <a:latin typeface="微软雅黑" panose="020B0503020204020204" pitchFamily="34" charset="-122"/>
                <a:ea typeface="微软雅黑" panose="020B0503020204020204" pitchFamily="34" charset="-122"/>
                <a:cs typeface="Tahoma" panose="020B0604030504040204" pitchFamily="34" charset="0"/>
              </a:rPr>
              <a:t>LLM</a:t>
            </a:r>
            <a:r>
              <a:rPr lang="zh-CN" altLang="en-US" sz="1600" b="1" i="0" dirty="0">
                <a:effectLst/>
                <a:latin typeface="微软雅黑" panose="020B0503020204020204" pitchFamily="34" charset="-122"/>
                <a:ea typeface="微软雅黑" panose="020B0503020204020204" pitchFamily="34" charset="-122"/>
                <a:cs typeface="Tahoma" panose="020B0604030504040204" pitchFamily="34" charset="0"/>
              </a:rPr>
              <a:t>集成</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：通过引入大型语言模型（</a:t>
            </a:r>
            <a:r>
              <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rPr>
              <a:t>LLM</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）来增强交通信号控制系统的决策能力，应对复杂和罕见的交通场景。</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a:p>
            <a:pPr marL="285750" indent="-285750" algn="just">
              <a:buFont typeface="Wingdings" panose="05000000000000000000" pitchFamily="2" charset="2"/>
              <a:buChar char="u"/>
            </a:pPr>
            <a:r>
              <a:rPr lang="zh-CN" altLang="en-US" sz="1600" b="1" i="0" dirty="0">
                <a:effectLst/>
                <a:latin typeface="微软雅黑" panose="020B0503020204020204" pitchFamily="34" charset="-122"/>
                <a:ea typeface="微软雅黑" panose="020B0503020204020204" pitchFamily="34" charset="-122"/>
                <a:cs typeface="Tahoma" panose="020B0604030504040204" pitchFamily="34" charset="0"/>
              </a:rPr>
              <a:t>工具集成</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：开发了一套用于收集静态和动态交通信息的工具，作为</a:t>
            </a:r>
            <a:r>
              <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rPr>
              <a:t>LLM</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与系统的桥梁。</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a:p>
            <a:pPr marL="285750" indent="-285750" algn="just">
              <a:buFont typeface="Wingdings" panose="05000000000000000000" pitchFamily="2" charset="2"/>
              <a:buChar char="u"/>
            </a:pPr>
            <a:r>
              <a:rPr lang="zh-CN" altLang="en-US" sz="1600" b="1" i="0" dirty="0">
                <a:effectLst/>
                <a:latin typeface="微软雅黑" panose="020B0503020204020204" pitchFamily="34" charset="-122"/>
                <a:ea typeface="微软雅黑" panose="020B0503020204020204" pitchFamily="34" charset="-122"/>
                <a:cs typeface="Tahoma" panose="020B0604030504040204" pitchFamily="34" charset="0"/>
              </a:rPr>
              <a:t>仿真验证</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：通过仿真平台进行实验，验证</a:t>
            </a:r>
            <a:r>
              <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rPr>
              <a:t>LLM</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辅助系统在多种交通环境中的高效表现。</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2" name="文本框 1">
            <a:extLst>
              <a:ext uri="{FF2B5EF4-FFF2-40B4-BE49-F238E27FC236}">
                <a16:creationId xmlns="" xmlns:a16="http://schemas.microsoft.com/office/drawing/2014/main" id="{4FD459FC-D7CC-4A40-BB22-F72F98737C45}"/>
              </a:ext>
            </a:extLst>
          </p:cNvPr>
          <p:cNvSpPr txBox="1"/>
          <p:nvPr/>
        </p:nvSpPr>
        <p:spPr>
          <a:xfrm>
            <a:off x="5310333" y="4416555"/>
            <a:ext cx="4292481" cy="1200329"/>
          </a:xfrm>
          <a:prstGeom prst="rect">
            <a:avLst/>
          </a:prstGeom>
          <a:noFill/>
        </p:spPr>
        <p:txBody>
          <a:bodyPr wrap="square">
            <a:spAutoFit/>
          </a:bodyPr>
          <a:lstStyle/>
          <a:p>
            <a:pPr algn="just"/>
            <a:r>
              <a:rPr lang="en-US" altLang="zh-CN" sz="1200"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Wang</a:t>
            </a:r>
            <a:r>
              <a:rPr lang="en-US" altLang="zh-CN" sz="1200"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 M., Pang, A., Kan, Y., Pun, M. O., Chen, C. S., &amp; Huang, B. (2024). LLM-assisted light: Leveraging large language model capabilities for human-mimetic traffic signal control in complex urban environments. </a:t>
            </a:r>
            <a:r>
              <a:rPr lang="en-US" altLang="zh-CN" sz="1200"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Submitted</a:t>
            </a:r>
            <a:r>
              <a:rPr lang="zh-CN" altLang="en-US" sz="1200"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 </a:t>
            </a:r>
            <a:r>
              <a:rPr lang="en-US" altLang="zh-CN" sz="1200"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to the </a:t>
            </a:r>
            <a:r>
              <a:rPr lang="en-US" altLang="zh-CN" sz="1200" i="1"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IEEE </a:t>
            </a:r>
            <a:r>
              <a:rPr lang="en-US" altLang="zh-CN" sz="1200" i="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Transactions on Intelligent Transportation Systems</a:t>
            </a:r>
            <a:r>
              <a:rPr lang="en-US" altLang="zh-CN" sz="1200"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 Sep. 2024.</a:t>
            </a:r>
          </a:p>
        </p:txBody>
      </p:sp>
      <p:sp>
        <p:nvSpPr>
          <p:cNvPr id="103" name="文本框 102">
            <a:extLst>
              <a:ext uri="{FF2B5EF4-FFF2-40B4-BE49-F238E27FC236}">
                <a16:creationId xmlns="" xmlns:a16="http://schemas.microsoft.com/office/drawing/2014/main" id="{ADD6A66D-8C55-4D29-A79D-9E008735DEE1}"/>
              </a:ext>
            </a:extLst>
          </p:cNvPr>
          <p:cNvSpPr txBox="1"/>
          <p:nvPr/>
        </p:nvSpPr>
        <p:spPr>
          <a:xfrm>
            <a:off x="5366151" y="6223851"/>
            <a:ext cx="4323611"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cs typeface="Tahoma" panose="020B0604030504040204" pitchFamily="34" charset="0"/>
              </a:rPr>
              <a:t>参与人员</a:t>
            </a:r>
            <a:r>
              <a:rPr lang="zh-CN" altLang="en-US" sz="1800" i="0" dirty="0">
                <a:effectLst/>
                <a:latin typeface="微软雅黑" panose="020B0503020204020204" pitchFamily="34" charset="-122"/>
                <a:ea typeface="微软雅黑" panose="020B0503020204020204" pitchFamily="34" charset="-122"/>
                <a:cs typeface="Tahoma" panose="020B0604030504040204" pitchFamily="34" charset="0"/>
              </a:rPr>
              <a:t>：</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王茂南 （博三</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），庞奥宇（</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博二）</a:t>
            </a:r>
            <a:endParaRPr lang="zh-CN" altLang="en-US" dirty="0"/>
          </a:p>
        </p:txBody>
      </p:sp>
      <p:sp>
        <p:nvSpPr>
          <p:cNvPr id="19" name="文本框 18">
            <a:extLst>
              <a:ext uri="{FF2B5EF4-FFF2-40B4-BE49-F238E27FC236}">
                <a16:creationId xmlns="" xmlns:a16="http://schemas.microsoft.com/office/drawing/2014/main" id="{E0A57EED-574A-4813-B9D1-19BA837C5AD5}"/>
              </a:ext>
            </a:extLst>
          </p:cNvPr>
          <p:cNvSpPr txBox="1"/>
          <p:nvPr/>
        </p:nvSpPr>
        <p:spPr>
          <a:xfrm>
            <a:off x="7761204" y="221080"/>
            <a:ext cx="2158796" cy="369332"/>
          </a:xfrm>
          <a:prstGeom prst="rect">
            <a:avLst/>
          </a:prstGeom>
          <a:noFill/>
        </p:spPr>
        <p:txBody>
          <a:bodyPr wrap="none" rtlCol="0">
            <a:spAutoFit/>
          </a:bodyPr>
          <a:lstStyle/>
          <a:p>
            <a:r>
              <a:rPr lang="en-US" altLang="zh-CN" b="1" dirty="0">
                <a:solidFill>
                  <a:srgbClr val="C00000"/>
                </a:solidFill>
              </a:rPr>
              <a:t>Funded by </a:t>
            </a:r>
            <a:r>
              <a:rPr lang="zh-CN" altLang="en-US" b="1" dirty="0">
                <a:solidFill>
                  <a:srgbClr val="C00000"/>
                </a:solidFill>
                <a:latin typeface="微软雅黑" panose="020B0503020204020204" pitchFamily="34" charset="-122"/>
                <a:ea typeface="微软雅黑" panose="020B0503020204020204" pitchFamily="34" charset="-122"/>
              </a:rPr>
              <a:t>商汤科技</a:t>
            </a:r>
          </a:p>
        </p:txBody>
      </p:sp>
      <p:sp>
        <p:nvSpPr>
          <p:cNvPr id="5" name="文本框 4">
            <a:extLst>
              <a:ext uri="{FF2B5EF4-FFF2-40B4-BE49-F238E27FC236}">
                <a16:creationId xmlns="" xmlns:a16="http://schemas.microsoft.com/office/drawing/2014/main" id="{12E3AEEF-DBB5-DCE1-BA49-A95A1E0030A5}"/>
              </a:ext>
            </a:extLst>
          </p:cNvPr>
          <p:cNvSpPr txBox="1"/>
          <p:nvPr/>
        </p:nvSpPr>
        <p:spPr>
          <a:xfrm>
            <a:off x="268105" y="1937852"/>
            <a:ext cx="4858662" cy="1846659"/>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主要挑战</a:t>
            </a:r>
            <a:r>
              <a:rPr lang="zh-CN" altLang="en-US" sz="1800" i="0" dirty="0">
                <a:effectLst/>
                <a:latin typeface="微软雅黑" panose="020B0503020204020204" pitchFamily="34" charset="-122"/>
                <a:ea typeface="微软雅黑" panose="020B0503020204020204" pitchFamily="34" charset="-122"/>
                <a:cs typeface="Tahoma" panose="020B0604030504040204" pitchFamily="34" charset="0"/>
              </a:rPr>
              <a:t>：</a:t>
            </a:r>
            <a:endParaRPr lang="en-US" altLang="zh-CN" sz="1800" i="0" dirty="0">
              <a:effectLst/>
              <a:latin typeface="微软雅黑" panose="020B0503020204020204" pitchFamily="34" charset="-122"/>
              <a:ea typeface="微软雅黑" panose="020B0503020204020204" pitchFamily="34" charset="-122"/>
              <a:cs typeface="Tahoma" panose="020B0604030504040204" pitchFamily="34" charset="0"/>
            </a:endParaRPr>
          </a:p>
          <a:p>
            <a:pPr marL="285750" indent="-285750" algn="just">
              <a:buFont typeface="Wingdings" panose="05000000000000000000" pitchFamily="2" charset="2"/>
              <a:buChar char="u"/>
            </a:pPr>
            <a:r>
              <a:rPr lang="zh-CN" altLang="en-US" sz="1600" b="1" dirty="0">
                <a:solidFill>
                  <a:srgbClr val="C00000"/>
                </a:solidFill>
                <a:latin typeface="微软雅黑" panose="020B0503020204020204" pitchFamily="34" charset="-122"/>
                <a:ea typeface="微软雅黑" panose="020B0503020204020204" pitchFamily="34" charset="-122"/>
              </a:rPr>
              <a:t>规则固化：</a:t>
            </a:r>
            <a:r>
              <a:rPr lang="zh-CN" altLang="en-US" sz="1600" dirty="0">
                <a:solidFill>
                  <a:srgbClr val="C00000"/>
                </a:solidFill>
                <a:latin typeface="微软雅黑" panose="020B0503020204020204" pitchFamily="34" charset="-122"/>
                <a:ea typeface="微软雅黑" panose="020B0503020204020204" pitchFamily="34" charset="-122"/>
              </a:rPr>
              <a:t>传统基于规则的信号控制系统无法灵活应对复杂和动态的交通情况。</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u"/>
            </a:pPr>
            <a:r>
              <a:rPr lang="zh-CN" altLang="en-US" sz="1600" b="1" dirty="0">
                <a:solidFill>
                  <a:srgbClr val="C00000"/>
                </a:solidFill>
                <a:latin typeface="微软雅黑" panose="020B0503020204020204" pitchFamily="34" charset="-122"/>
                <a:ea typeface="微软雅黑" panose="020B0503020204020204" pitchFamily="34" charset="-122"/>
              </a:rPr>
              <a:t>强化学习局限：</a:t>
            </a:r>
            <a:r>
              <a:rPr lang="zh-CN" altLang="en-US" sz="1600" dirty="0">
                <a:solidFill>
                  <a:srgbClr val="C00000"/>
                </a:solidFill>
                <a:latin typeface="微软雅黑" panose="020B0503020204020204" pitchFamily="34" charset="-122"/>
                <a:ea typeface="微软雅黑" panose="020B0503020204020204" pitchFamily="34" charset="-122"/>
              </a:rPr>
              <a:t>强化学习系统可能会过拟合特定的交通模式，难以适应突发情况。</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u"/>
            </a:pPr>
            <a:r>
              <a:rPr lang="zh-CN" altLang="en-US" sz="1600" b="1" dirty="0">
                <a:solidFill>
                  <a:srgbClr val="C00000"/>
                </a:solidFill>
                <a:latin typeface="微软雅黑" panose="020B0503020204020204" pitchFamily="34" charset="-122"/>
                <a:ea typeface="微软雅黑" panose="020B0503020204020204" pitchFamily="34" charset="-122"/>
              </a:rPr>
              <a:t>事件处理不足：</a:t>
            </a:r>
            <a:r>
              <a:rPr lang="zh-CN" altLang="en-US" sz="1600" dirty="0">
                <a:solidFill>
                  <a:srgbClr val="C00000"/>
                </a:solidFill>
                <a:latin typeface="微软雅黑" panose="020B0503020204020204" pitchFamily="34" charset="-122"/>
                <a:ea typeface="微软雅黑" panose="020B0503020204020204" pitchFamily="34" charset="-122"/>
              </a:rPr>
              <a:t>现有方法无法有效应对突发的紧急事件，如突发事故或紧急车辆的到来</a:t>
            </a:r>
          </a:p>
        </p:txBody>
      </p:sp>
      <p:grpSp>
        <p:nvGrpSpPr>
          <p:cNvPr id="9" name="组合 8">
            <a:extLst>
              <a:ext uri="{FF2B5EF4-FFF2-40B4-BE49-F238E27FC236}">
                <a16:creationId xmlns="" xmlns:a16="http://schemas.microsoft.com/office/drawing/2014/main" id="{B768D30A-0488-778A-861E-D8AC38716BD5}"/>
              </a:ext>
            </a:extLst>
          </p:cNvPr>
          <p:cNvGrpSpPr/>
          <p:nvPr/>
        </p:nvGrpSpPr>
        <p:grpSpPr>
          <a:xfrm>
            <a:off x="621960" y="3784511"/>
            <a:ext cx="4504807" cy="3082042"/>
            <a:chOff x="606534" y="3886200"/>
            <a:chExt cx="4323610" cy="2958073"/>
          </a:xfrm>
        </p:grpSpPr>
        <p:sp>
          <p:nvSpPr>
            <p:cNvPr id="38" name="AutoShape 69">
              <a:extLst>
                <a:ext uri="{FF2B5EF4-FFF2-40B4-BE49-F238E27FC236}">
                  <a16:creationId xmlns="" xmlns:a16="http://schemas.microsoft.com/office/drawing/2014/main" id="{72CEA217-0437-4BBD-99D0-7AA49B7A42FF}"/>
                </a:ext>
              </a:extLst>
            </p:cNvPr>
            <p:cNvSpPr>
              <a:spLocks noChangeArrowheads="1"/>
            </p:cNvSpPr>
            <p:nvPr/>
          </p:nvSpPr>
          <p:spPr bwMode="auto">
            <a:xfrm>
              <a:off x="606534" y="3886200"/>
              <a:ext cx="4323610" cy="2958073"/>
            </a:xfrm>
            <a:prstGeom prst="roundRect">
              <a:avLst>
                <a:gd name="adj" fmla="val 6258"/>
              </a:avLst>
            </a:prstGeom>
            <a:solidFill>
              <a:schemeClr val="bg1"/>
            </a:solidFill>
            <a:ln w="19050">
              <a:solidFill>
                <a:srgbClr val="F78408"/>
              </a:solidFill>
              <a:round/>
              <a:headEnd/>
              <a:tailEnd/>
            </a:ln>
            <a:effectLst>
              <a:outerShdw dist="107763" dir="2700000" algn="ctr" rotWithShape="0">
                <a:srgbClr val="B3B3B3"/>
              </a:outerShdw>
            </a:effectLst>
          </p:spPr>
          <p:txBody>
            <a:bodyPr wrap="none" anchor="ctr"/>
            <a:lstStyle/>
            <a:p>
              <a:pPr algn="ctr"/>
              <a:endParaRPr kumimoji="1" lang="zh-TW" altLang="en-US" dirty="0">
                <a:solidFill>
                  <a:srgbClr val="C00000"/>
                </a:solidFill>
                <a:ea typeface="AppleMyungjo" charset="-127"/>
              </a:endParaRPr>
            </a:p>
          </p:txBody>
        </p:sp>
        <p:sp>
          <p:nvSpPr>
            <p:cNvPr id="13" name="文本框 12">
              <a:extLst>
                <a:ext uri="{FF2B5EF4-FFF2-40B4-BE49-F238E27FC236}">
                  <a16:creationId xmlns="" xmlns:a16="http://schemas.microsoft.com/office/drawing/2014/main" id="{8FA674E5-5CDE-1024-1238-0BF2A4222284}"/>
                </a:ext>
              </a:extLst>
            </p:cNvPr>
            <p:cNvSpPr txBox="1"/>
            <p:nvPr/>
          </p:nvSpPr>
          <p:spPr>
            <a:xfrm>
              <a:off x="855496" y="6478273"/>
              <a:ext cx="3825686" cy="292388"/>
            </a:xfrm>
            <a:prstGeom prst="rect">
              <a:avLst/>
            </a:prstGeom>
            <a:noFill/>
          </p:spPr>
          <p:txBody>
            <a:bodyPr wrap="square">
              <a:spAutoFit/>
            </a:bodyPr>
            <a:lstStyle/>
            <a:p>
              <a:pPr algn="ctr"/>
              <a:r>
                <a:rPr lang="zh-CN" altLang="en-US" sz="1300" b="1" dirty="0">
                  <a:latin typeface="微软雅黑" panose="020B0503020204020204" pitchFamily="34" charset="-122"/>
                  <a:ea typeface="微软雅黑" panose="020B0503020204020204" pitchFamily="34" charset="-122"/>
                  <a:cs typeface="Tahoma" panose="020B0604030504040204" pitchFamily="34" charset="0"/>
                </a:rPr>
                <a:t>将 </a:t>
              </a:r>
              <a:r>
                <a:rPr lang="en-US" altLang="zh-CN" sz="1300" b="1" dirty="0">
                  <a:latin typeface="微软雅黑" panose="020B0503020204020204" pitchFamily="34" charset="-122"/>
                  <a:ea typeface="微软雅黑" panose="020B0503020204020204" pitchFamily="34" charset="-122"/>
                  <a:cs typeface="Tahoma" panose="020B0604030504040204" pitchFamily="34" charset="0"/>
                </a:rPr>
                <a:t>LLM </a:t>
              </a:r>
              <a:r>
                <a:rPr lang="zh-CN" altLang="en-US" sz="1300" b="1" dirty="0">
                  <a:latin typeface="微软雅黑" panose="020B0503020204020204" pitchFamily="34" charset="-122"/>
                  <a:ea typeface="微软雅黑" panose="020B0503020204020204" pitchFamily="34" charset="-122"/>
                  <a:cs typeface="Tahoma" panose="020B0604030504040204" pitchFamily="34" charset="0"/>
                </a:rPr>
                <a:t>引入决策流程</a:t>
              </a:r>
              <a:endParaRPr lang="zh-CN" altLang="en-US" sz="1300" b="1" dirty="0"/>
            </a:p>
          </p:txBody>
        </p:sp>
        <p:pic>
          <p:nvPicPr>
            <p:cNvPr id="8" name="图片 7">
              <a:extLst>
                <a:ext uri="{FF2B5EF4-FFF2-40B4-BE49-F238E27FC236}">
                  <a16:creationId xmlns="" xmlns:a16="http://schemas.microsoft.com/office/drawing/2014/main" id="{AE0BF477-38F8-CE84-F746-4A6354DEF775}"/>
                </a:ext>
              </a:extLst>
            </p:cNvPr>
            <p:cNvPicPr>
              <a:picLocks noChangeAspect="1"/>
            </p:cNvPicPr>
            <p:nvPr/>
          </p:nvPicPr>
          <p:blipFill>
            <a:blip r:embed="rId2"/>
            <a:stretch>
              <a:fillRect/>
            </a:stretch>
          </p:blipFill>
          <p:spPr>
            <a:xfrm>
              <a:off x="782716" y="4006441"/>
              <a:ext cx="3971246" cy="2398220"/>
            </a:xfrm>
            <a:prstGeom prst="rect">
              <a:avLst/>
            </a:prstGeom>
          </p:spPr>
        </p:pic>
      </p:grpSp>
      <p:sp>
        <p:nvSpPr>
          <p:cNvPr id="14" name="文本框 13">
            <a:extLst>
              <a:ext uri="{FF2B5EF4-FFF2-40B4-BE49-F238E27FC236}">
                <a16:creationId xmlns="" xmlns:a16="http://schemas.microsoft.com/office/drawing/2014/main" id="{A20035F2-25AC-72C3-7F60-9575A12EA872}"/>
              </a:ext>
            </a:extLst>
          </p:cNvPr>
          <p:cNvSpPr txBox="1"/>
          <p:nvPr/>
        </p:nvSpPr>
        <p:spPr>
          <a:xfrm>
            <a:off x="5381717" y="5669246"/>
            <a:ext cx="3914775"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cs typeface="Tahoma" panose="020B0604030504040204" pitchFamily="34" charset="0"/>
              </a:rPr>
              <a:t>项目地址</a:t>
            </a:r>
            <a:r>
              <a:rPr lang="zh-CN" altLang="en-US" sz="1800" i="0" dirty="0">
                <a:effectLst/>
                <a:latin typeface="微软雅黑" panose="020B0503020204020204" pitchFamily="34" charset="-122"/>
                <a:ea typeface="微软雅黑" panose="020B0503020204020204" pitchFamily="34" charset="-122"/>
                <a:cs typeface="Tahoma" panose="020B0604030504040204" pitchFamily="34" charset="0"/>
              </a:rPr>
              <a:t>：</a:t>
            </a:r>
            <a:r>
              <a:rPr lang="en-US" altLang="zh-CN" dirty="0">
                <a:hlinkClick r:id="rId3"/>
              </a:rPr>
              <a:t>Traffic-Alpha (github.com)</a:t>
            </a:r>
            <a:endParaRPr lang="zh-CN" altLang="en-US" dirty="0"/>
          </a:p>
        </p:txBody>
      </p:sp>
      <p:sp>
        <p:nvSpPr>
          <p:cNvPr id="3" name="Rectangle 2"/>
          <p:cNvSpPr/>
          <p:nvPr/>
        </p:nvSpPr>
        <p:spPr>
          <a:xfrm>
            <a:off x="5306625" y="4056998"/>
            <a:ext cx="1313180" cy="369332"/>
          </a:xfrm>
          <a:prstGeom prst="rect">
            <a:avLst/>
          </a:prstGeom>
        </p:spPr>
        <p:txBody>
          <a:bodyPr wrap="none">
            <a:spAutoFit/>
          </a:bodyPr>
          <a:lstStyle/>
          <a:p>
            <a:pPr algn="just"/>
            <a:r>
              <a:rPr lang="zh-CN" altLang="en-US" b="1" dirty="0">
                <a:solidFill>
                  <a:srgbClr val="0000FF"/>
                </a:solidFill>
                <a:latin typeface="微软雅黑" panose="020B0503020204020204" pitchFamily="34" charset="-122"/>
                <a:ea typeface="微软雅黑" panose="020B0503020204020204" pitchFamily="34" charset="-122"/>
                <a:cs typeface="Tahoma" panose="020B0604030504040204" pitchFamily="34" charset="0"/>
              </a:rPr>
              <a:t>研究成果</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dirty="0">
              <a:latin typeface="微软雅黑" panose="020B0503020204020204" pitchFamily="34" charset="-122"/>
              <a:ea typeface="微软雅黑" panose="020B0503020204020204" pitchFamily="34" charset="-122"/>
              <a:cs typeface="Tahoma" panose="020B0604030504040204" pitchFamily="34" charset="0"/>
            </a:endParaRPr>
          </a:p>
        </p:txBody>
      </p:sp>
    </p:spTree>
    <p:extLst>
      <p:ext uri="{BB962C8B-B14F-4D97-AF65-F5344CB8AC3E}">
        <p14:creationId xmlns:p14="http://schemas.microsoft.com/office/powerpoint/2010/main" val="261179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669870" y="3772871"/>
            <a:ext cx="5206956" cy="1845310"/>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研究方法</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RL基于环境特定的交通数据进行学习，在实时应用中做出初步交通信号控制决策。</a:t>
            </a:r>
          </a:p>
          <a:p>
            <a:pPr marL="285750" indent="-285750">
              <a:buFont typeface="Wingdings" panose="05000000000000000000" pitchFamily="2" charset="2"/>
              <a:buChar char="u"/>
            </a:pPr>
            <a:r>
              <a:rPr sz="1600" dirty="0">
                <a:latin typeface="微软雅黑" panose="020B0503020204020204" pitchFamily="34" charset="-122"/>
                <a:ea typeface="微软雅黑" panose="020B0503020204020204" pitchFamily="34" charset="-122"/>
              </a:rPr>
              <a:t>LLM对RL的初步决策进行二次评估和优化，提升应对复杂场景的能力。</a:t>
            </a:r>
          </a:p>
          <a:p>
            <a:pPr marL="285750" indent="-285750">
              <a:buFont typeface="Wingdings" panose="05000000000000000000" pitchFamily="2" charset="2"/>
              <a:buChar char="u"/>
            </a:pPr>
            <a:r>
              <a:rPr sz="1600" dirty="0">
                <a:latin typeface="微软雅黑" panose="020B0503020204020204" pitchFamily="34" charset="-122"/>
                <a:ea typeface="微软雅黑" panose="020B0503020204020204" pitchFamily="34" charset="-122"/>
                <a:sym typeface="+mn-ea"/>
              </a:rPr>
              <a:t>iLLM-TSC框架可无缝集成现有RL系统</a:t>
            </a:r>
            <a:r>
              <a:rPr lang="zh-CN" sz="1600" dirty="0">
                <a:latin typeface="微软雅黑" panose="020B0503020204020204" pitchFamily="34" charset="-122"/>
                <a:ea typeface="微软雅黑" panose="020B0503020204020204" pitchFamily="34" charset="-122"/>
                <a:sym typeface="+mn-ea"/>
              </a:rPr>
              <a:t>，增强RL在不确定环境中的决策精度和鲁棒性</a:t>
            </a:r>
          </a:p>
        </p:txBody>
      </p:sp>
      <p:sp>
        <p:nvSpPr>
          <p:cNvPr id="24" name="文本框 23"/>
          <p:cNvSpPr txBox="1"/>
          <p:nvPr/>
        </p:nvSpPr>
        <p:spPr>
          <a:xfrm>
            <a:off x="246519" y="1064464"/>
            <a:ext cx="4436745" cy="2584450"/>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研究问</a:t>
            </a:r>
            <a:r>
              <a:rPr lang="zh-CN" altLang="en-US" b="1" dirty="0" smtClean="0">
                <a:solidFill>
                  <a:srgbClr val="0000FF"/>
                </a:solidFill>
                <a:latin typeface="微软雅黑" panose="020B0503020204020204" pitchFamily="34" charset="-122"/>
                <a:ea typeface="微软雅黑" panose="020B0503020204020204" pitchFamily="34" charset="-122"/>
              </a:rPr>
              <a:t>题</a:t>
            </a:r>
          </a:p>
          <a:p>
            <a:r>
              <a:rPr lang="zh-CN" altLang="en-US" sz="1600" dirty="0" smtClean="0">
                <a:latin typeface="微软雅黑" panose="020B0503020204020204" pitchFamily="34" charset="-122"/>
                <a:ea typeface="微软雅黑" panose="020B0503020204020204" pitchFamily="34" charset="-122"/>
              </a:rPr>
              <a:t>现有的智能交通信号控制系统通常假设交通信息能够实时准确地获取，但在实际部署中，由于数据传输延迟、丢失以及通信退化等因素，观测信息与实际交通状况存在差异，导致信号控制系统决策的有效性下降。本研究提出了一种基于强化学习（RL）与大语言模型（LLM）相结合的智能交通信号控制框架，明确地考虑通信退化和长尾场景，以提升交通信号控制在实际应用中的泛化性和鲁棒性。</a:t>
            </a:r>
            <a:endParaRPr lang="zh-CN" altLang="en-US" sz="16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77016" y="3712669"/>
            <a:ext cx="4554071" cy="2092881"/>
          </a:xfrm>
          <a:prstGeom prst="rect">
            <a:avLst/>
          </a:prstGeom>
          <a:noFill/>
        </p:spPr>
        <p:txBody>
          <a:bodyPr wrap="square">
            <a:spAutoFit/>
          </a:bodyPr>
          <a:lstStyle/>
          <a:p>
            <a:r>
              <a:rPr lang="zh-CN" altLang="en-US" sz="1800" b="1" dirty="0">
                <a:solidFill>
                  <a:srgbClr val="0000FF"/>
                </a:solidFill>
                <a:latin typeface="微软雅黑" panose="020B0503020204020204" pitchFamily="34" charset="-122"/>
                <a:ea typeface="微软雅黑" panose="020B0503020204020204" pitchFamily="34" charset="-122"/>
              </a:rPr>
              <a:t>主要挑战</a:t>
            </a:r>
            <a:endParaRPr lang="zh-CN" altLang="en-US" sz="1600" dirty="0">
              <a:solidFill>
                <a:srgbClr val="FF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通信退化问题：实际应用中，由于通信链路的延迟、丢包和噪声等问题，系统获取的状态信息可能不完整或失真，这会直接影响RL模型的决策性能</a:t>
            </a:r>
          </a:p>
          <a:p>
            <a:pPr marL="285750" indent="-285750">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长尾场景挑战：当面对训练中未见过的复杂或罕见场景（即长尾场景）时，模型可能无法有效泛化，从而导致决策失效甚至系统崩溃</a:t>
            </a:r>
          </a:p>
        </p:txBody>
      </p:sp>
      <p:sp>
        <p:nvSpPr>
          <p:cNvPr id="27" name="文本框 26"/>
          <p:cNvSpPr txBox="1"/>
          <p:nvPr/>
        </p:nvSpPr>
        <p:spPr>
          <a:xfrm>
            <a:off x="4652150" y="5678382"/>
            <a:ext cx="5098617" cy="368300"/>
          </a:xfrm>
          <a:prstGeom prst="rect">
            <a:avLst/>
          </a:prstGeom>
          <a:noFill/>
        </p:spPr>
        <p:txBody>
          <a:bodyPr wrap="square">
            <a:spAutoFit/>
          </a:bodyPr>
          <a:lstStyle/>
          <a:p>
            <a:pPr lvl="0"/>
            <a:r>
              <a:rPr lang="zh-CN" altLang="en-US" b="1" dirty="0">
                <a:solidFill>
                  <a:srgbClr val="0000FF"/>
                </a:solidFill>
                <a:latin typeface="微软雅黑" panose="020B0503020204020204" pitchFamily="34" charset="-122"/>
                <a:ea typeface="微软雅黑" panose="020B0503020204020204" pitchFamily="34" charset="-122"/>
              </a:rPr>
              <a:t>参与人员 </a:t>
            </a:r>
            <a:r>
              <a:rPr lang="en-US" altLang="zh-CN" b="1" dirty="0" smtClean="0">
                <a:solidFill>
                  <a:srgbClr val="0000FF"/>
                </a:solidFill>
                <a:latin typeface="微软雅黑" panose="020B0503020204020204" pitchFamily="34" charset="-122"/>
                <a:ea typeface="微软雅黑" panose="020B0503020204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cs typeface="Tahoma" panose="020B0604030504040204" pitchFamily="34" charset="0"/>
              </a:rPr>
              <a:t>庞</a:t>
            </a:r>
            <a:r>
              <a:rPr lang="zh-CN" altLang="en-US" sz="1600" dirty="0">
                <a:solidFill>
                  <a:prstClr val="black"/>
                </a:solidFill>
                <a:latin typeface="微软雅黑" panose="020B0503020204020204" pitchFamily="34" charset="-122"/>
                <a:ea typeface="微软雅黑" panose="020B0503020204020204" pitchFamily="34" charset="-122"/>
                <a:cs typeface="Tahoma" panose="020B0604030504040204" pitchFamily="34" charset="0"/>
              </a:rPr>
              <a:t>奥</a:t>
            </a:r>
            <a:r>
              <a:rPr lang="zh-CN" altLang="en-US" sz="1600" dirty="0" smtClean="0">
                <a:solidFill>
                  <a:prstClr val="black"/>
                </a:solidFill>
                <a:latin typeface="微软雅黑" panose="020B0503020204020204" pitchFamily="34" charset="-122"/>
                <a:ea typeface="微软雅黑" panose="020B0503020204020204" pitchFamily="34" charset="-122"/>
                <a:cs typeface="Tahoma" panose="020B0604030504040204" pitchFamily="34" charset="0"/>
              </a:rPr>
              <a:t>宇 （博二）</a:t>
            </a:r>
            <a:r>
              <a:rPr lang="zh-CN" altLang="en-US" sz="1600" spc="-5" dirty="0" smtClean="0">
                <a:latin typeface="微软雅黑" panose="020B0503020204020204" pitchFamily="34" charset="-122"/>
                <a:ea typeface="微软雅黑" panose="020B0503020204020204" pitchFamily="34" charset="-122"/>
                <a:cs typeface="微软雅黑"/>
              </a:rPr>
              <a:t>、</a:t>
            </a:r>
            <a:r>
              <a:rPr lang="zh-CN" altLang="en-US" sz="1600" dirty="0" smtClean="0">
                <a:solidFill>
                  <a:prstClr val="black"/>
                </a:solidFill>
                <a:latin typeface="微软雅黑" panose="020B0503020204020204" pitchFamily="34" charset="-122"/>
                <a:ea typeface="微软雅黑" panose="020B0503020204020204" pitchFamily="34" charset="-122"/>
                <a:cs typeface="Tahoma" panose="020B0604030504040204" pitchFamily="34" charset="0"/>
              </a:rPr>
              <a:t>王</a:t>
            </a:r>
            <a:r>
              <a:rPr lang="zh-CN" altLang="en-US" sz="1600" dirty="0">
                <a:solidFill>
                  <a:prstClr val="black"/>
                </a:solidFill>
                <a:latin typeface="微软雅黑" panose="020B0503020204020204" pitchFamily="34" charset="-122"/>
                <a:ea typeface="微软雅黑" panose="020B0503020204020204" pitchFamily="34" charset="-122"/>
                <a:cs typeface="Tahoma" panose="020B0604030504040204" pitchFamily="34" charset="0"/>
              </a:rPr>
              <a:t>茂南 （博三）</a:t>
            </a:r>
            <a:r>
              <a:rPr lang="en-US" altLang="zh-CN" sz="1600" b="1" dirty="0" smtClean="0">
                <a:solidFill>
                  <a:srgbClr val="0000FF"/>
                </a:solidFill>
                <a:latin typeface="微软雅黑" panose="020B0503020204020204" pitchFamily="34" charset="-122"/>
                <a:ea typeface="微软雅黑" panose="020B0503020204020204" pitchFamily="34" charset="-122"/>
              </a:rPr>
              <a:t>  </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矩形 1"/>
          <p:cNvSpPr/>
          <p:nvPr/>
        </p:nvSpPr>
        <p:spPr>
          <a:xfrm>
            <a:off x="215405" y="6150083"/>
            <a:ext cx="9330363" cy="830997"/>
          </a:xfrm>
          <a:prstGeom prst="rect">
            <a:avLst/>
          </a:prstGeom>
        </p:spPr>
        <p:txBody>
          <a:bodyPr wrap="square">
            <a:spAutoFit/>
          </a:bodyPr>
          <a:lstStyle/>
          <a:p>
            <a:pPr marL="171450" indent="-171450" algn="just">
              <a:buFont typeface="Wingdings" panose="05000000000000000000" pitchFamily="2" charset="2"/>
              <a:buChar char="u"/>
            </a:pPr>
            <a:r>
              <a:rPr lang="en-US" altLang="zh-CN" sz="1200" dirty="0" smtClean="0">
                <a:solidFill>
                  <a:srgbClr val="C00000"/>
                </a:solidFill>
                <a:latin typeface="微软雅黑" panose="020B0503020204020204" pitchFamily="34" charset="-122"/>
                <a:ea typeface="微软雅黑" panose="020B0503020204020204" pitchFamily="34" charset="-122"/>
              </a:rPr>
              <a:t>A</a:t>
            </a:r>
            <a:r>
              <a:rPr lang="en-US" altLang="zh-CN" sz="1200" dirty="0">
                <a:solidFill>
                  <a:srgbClr val="C00000"/>
                </a:solidFill>
                <a:latin typeface="微软雅黑" panose="020B0503020204020204" pitchFamily="34" charset="-122"/>
                <a:ea typeface="微软雅黑" panose="020B0503020204020204" pitchFamily="34" charset="-122"/>
              </a:rPr>
              <a:t>. Pang, M. Wang, Y. Chen, M.O. Pun and M. </a:t>
            </a:r>
            <a:r>
              <a:rPr lang="en-US" altLang="zh-CN" sz="1200" dirty="0" err="1">
                <a:solidFill>
                  <a:srgbClr val="C00000"/>
                </a:solidFill>
                <a:latin typeface="微软雅黑" panose="020B0503020204020204" pitchFamily="34" charset="-122"/>
                <a:ea typeface="微软雅黑" panose="020B0503020204020204" pitchFamily="34" charset="-122"/>
              </a:rPr>
              <a:t>Lepechand</a:t>
            </a:r>
            <a:r>
              <a:rPr lang="en-US" altLang="zh-CN" sz="1200" dirty="0">
                <a:solidFill>
                  <a:srgbClr val="C00000"/>
                </a:solidFill>
                <a:latin typeface="微软雅黑" panose="020B0503020204020204" pitchFamily="34" charset="-122"/>
                <a:ea typeface="微软雅黑" panose="020B0503020204020204" pitchFamily="34" charset="-122"/>
              </a:rPr>
              <a:t>, "Scalable Reinforcement Learning Framework for Traffic Signal Control under Communication Delays”, </a:t>
            </a:r>
            <a:r>
              <a:rPr lang="en-US" altLang="zh-CN" sz="1200" i="1" dirty="0">
                <a:solidFill>
                  <a:srgbClr val="C00000"/>
                </a:solidFill>
                <a:latin typeface="微软雅黑" panose="020B0503020204020204" pitchFamily="34" charset="-122"/>
                <a:ea typeface="微软雅黑" panose="020B0503020204020204" pitchFamily="34" charset="-122"/>
              </a:rPr>
              <a:t>IEEE Open Journal of Vehicular Technology</a:t>
            </a:r>
            <a:r>
              <a:rPr lang="en-US" altLang="zh-CN" sz="1200" dirty="0">
                <a:solidFill>
                  <a:srgbClr val="C00000"/>
                </a:solidFill>
                <a:latin typeface="微软雅黑" panose="020B0503020204020204" pitchFamily="34" charset="-122"/>
                <a:ea typeface="微软雅黑" panose="020B0503020204020204" pitchFamily="34" charset="-122"/>
              </a:rPr>
              <a:t>, vol. 5, pp. 330 - 343, March 2024. </a:t>
            </a:r>
          </a:p>
          <a:p>
            <a:pPr marL="171450" indent="-171450" algn="just">
              <a:buFont typeface="Wingdings" panose="05000000000000000000" pitchFamily="2" charset="2"/>
              <a:buChar char="u"/>
            </a:pPr>
            <a:r>
              <a:rPr lang="en-US" altLang="zh-CN" sz="1200" dirty="0" smtClean="0">
                <a:solidFill>
                  <a:srgbClr val="C00000"/>
                </a:solidFill>
                <a:latin typeface="微软雅黑" panose="020B0503020204020204" pitchFamily="34" charset="-122"/>
                <a:ea typeface="微软雅黑" panose="020B0503020204020204" pitchFamily="34" charset="-122"/>
              </a:rPr>
              <a:t>Pang </a:t>
            </a:r>
            <a:r>
              <a:rPr lang="en-US" altLang="zh-CN" sz="1200" dirty="0">
                <a:solidFill>
                  <a:srgbClr val="C00000"/>
                </a:solidFill>
                <a:latin typeface="微软雅黑" panose="020B0503020204020204" pitchFamily="34" charset="-122"/>
                <a:ea typeface="微软雅黑" panose="020B0503020204020204" pitchFamily="34" charset="-122"/>
              </a:rPr>
              <a:t>A, Wang M, Pun M O, et al. </a:t>
            </a:r>
            <a:r>
              <a:rPr lang="zh-CN" altLang="en-US" sz="1200" dirty="0" smtClean="0">
                <a:solidFill>
                  <a:srgbClr val="C00000"/>
                </a:solidFill>
                <a:latin typeface="微软雅黑" panose="020B0503020204020204" pitchFamily="34" charset="-122"/>
                <a:ea typeface="微软雅黑" panose="020B0503020204020204" pitchFamily="34" charset="-122"/>
              </a:rPr>
              <a:t>“</a:t>
            </a:r>
            <a:r>
              <a:rPr lang="en-US" altLang="zh-CN" sz="1200" dirty="0" err="1" smtClean="0">
                <a:solidFill>
                  <a:srgbClr val="C00000"/>
                </a:solidFill>
                <a:latin typeface="微软雅黑" panose="020B0503020204020204" pitchFamily="34" charset="-122"/>
                <a:ea typeface="微软雅黑" panose="020B0503020204020204" pitchFamily="34" charset="-122"/>
              </a:rPr>
              <a:t>iLLM</a:t>
            </a:r>
            <a:r>
              <a:rPr lang="en-US" altLang="zh-CN" sz="1200" dirty="0" smtClean="0">
                <a:solidFill>
                  <a:srgbClr val="C00000"/>
                </a:solidFill>
                <a:latin typeface="微软雅黑" panose="020B0503020204020204" pitchFamily="34" charset="-122"/>
                <a:ea typeface="微软雅黑" panose="020B0503020204020204" pitchFamily="34" charset="-122"/>
              </a:rPr>
              <a:t>-TSC</a:t>
            </a:r>
            <a:r>
              <a:rPr lang="en-US" altLang="zh-CN" sz="1200" dirty="0">
                <a:solidFill>
                  <a:srgbClr val="C00000"/>
                </a:solidFill>
                <a:latin typeface="微软雅黑" panose="020B0503020204020204" pitchFamily="34" charset="-122"/>
                <a:ea typeface="微软雅黑" panose="020B0503020204020204" pitchFamily="34" charset="-122"/>
              </a:rPr>
              <a:t>: Integration reinforcement learning and large language model for traffic signal control policy </a:t>
            </a:r>
            <a:r>
              <a:rPr lang="en-US" altLang="zh-CN" sz="1200" dirty="0" smtClean="0">
                <a:solidFill>
                  <a:srgbClr val="C00000"/>
                </a:solidFill>
                <a:latin typeface="微软雅黑" panose="020B0503020204020204" pitchFamily="34" charset="-122"/>
                <a:ea typeface="微软雅黑" panose="020B0503020204020204" pitchFamily="34" charset="-122"/>
              </a:rPr>
              <a:t>improvement”, submitted to </a:t>
            </a:r>
            <a:r>
              <a:rPr lang="en-US" altLang="zh-CN" sz="1200" i="1" dirty="0" smtClean="0">
                <a:solidFill>
                  <a:srgbClr val="C00000"/>
                </a:solidFill>
                <a:latin typeface="微软雅黑" panose="020B0503020204020204" pitchFamily="34" charset="-122"/>
                <a:ea typeface="微软雅黑" panose="020B0503020204020204" pitchFamily="34" charset="-122"/>
              </a:rPr>
              <a:t>IEEE </a:t>
            </a:r>
            <a:r>
              <a:rPr lang="en-US" altLang="zh-CN" sz="1200" i="1" dirty="0">
                <a:solidFill>
                  <a:srgbClr val="C00000"/>
                </a:solidFill>
                <a:latin typeface="微软雅黑" panose="020B0503020204020204" pitchFamily="34" charset="-122"/>
                <a:ea typeface="微软雅黑" panose="020B0503020204020204" pitchFamily="34" charset="-122"/>
              </a:rPr>
              <a:t>Transactions on Vehicular </a:t>
            </a:r>
            <a:r>
              <a:rPr lang="en-US" altLang="zh-CN" sz="1200" i="1" dirty="0" smtClean="0">
                <a:solidFill>
                  <a:srgbClr val="C00000"/>
                </a:solidFill>
                <a:latin typeface="微软雅黑" panose="020B0503020204020204" pitchFamily="34" charset="-122"/>
                <a:ea typeface="微软雅黑" panose="020B0503020204020204" pitchFamily="34" charset="-122"/>
              </a:rPr>
              <a:t>Technology</a:t>
            </a:r>
            <a:r>
              <a:rPr lang="en-US" altLang="zh-CN" sz="1200" dirty="0" smtClean="0">
                <a:solidFill>
                  <a:srgbClr val="C00000"/>
                </a:solidFill>
                <a:latin typeface="微软雅黑" panose="020B0503020204020204" pitchFamily="34" charset="-122"/>
                <a:ea typeface="微软雅黑" panose="020B0503020204020204" pitchFamily="34" charset="-122"/>
              </a:rPr>
              <a:t>, Sep. 2024</a:t>
            </a: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9" name="AutoShape 69"/>
          <p:cNvSpPr>
            <a:spLocks noChangeArrowheads="1"/>
          </p:cNvSpPr>
          <p:nvPr/>
        </p:nvSpPr>
        <p:spPr bwMode="auto">
          <a:xfrm>
            <a:off x="4652150" y="1042631"/>
            <a:ext cx="5186082" cy="2583639"/>
          </a:xfrm>
          <a:prstGeom prst="roundRect">
            <a:avLst>
              <a:gd name="adj" fmla="val 6258"/>
            </a:avLst>
          </a:prstGeom>
          <a:solidFill>
            <a:schemeClr val="bg1"/>
          </a:solidFill>
          <a:ln w="19050">
            <a:solidFill>
              <a:srgbClr val="F78408"/>
            </a:solidFill>
            <a:round/>
          </a:ln>
          <a:effectLst>
            <a:outerShdw dist="107763" dir="2700000" algn="ctr" rotWithShape="0">
              <a:srgbClr val="B3B3B3"/>
            </a:outerShdw>
          </a:effectLst>
        </p:spPr>
        <p:txBody>
          <a:bodyPr wrap="none" anchor="ctr"/>
          <a:lstStyle/>
          <a:p>
            <a:pPr algn="ctr"/>
            <a:endParaRPr kumimoji="1" lang="zh-TW" altLang="en-US" dirty="0">
              <a:solidFill>
                <a:srgbClr val="C00000"/>
              </a:solidFill>
              <a:ea typeface="AppleMyungjo" charset="-127"/>
            </a:endParaRPr>
          </a:p>
        </p:txBody>
      </p:sp>
      <p:sp>
        <p:nvSpPr>
          <p:cNvPr id="62" name="文本框 61"/>
          <p:cNvSpPr txBox="1"/>
          <p:nvPr/>
        </p:nvSpPr>
        <p:spPr>
          <a:xfrm>
            <a:off x="6501176" y="1041774"/>
            <a:ext cx="1519145" cy="368063"/>
          </a:xfrm>
          <a:prstGeom prst="rect">
            <a:avLst/>
          </a:prstGeom>
          <a:noFill/>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关键技术</a:t>
            </a:r>
          </a:p>
        </p:txBody>
      </p:sp>
      <p:sp>
        <p:nvSpPr>
          <p:cNvPr id="14" name="矩形 51"/>
          <p:cNvSpPr/>
          <p:nvPr/>
        </p:nvSpPr>
        <p:spPr>
          <a:xfrm>
            <a:off x="251118" y="22050"/>
            <a:ext cx="9686925" cy="953135"/>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smtClean="0">
                <a:solidFill>
                  <a:srgbClr val="333333"/>
                </a:solidFill>
                <a:effectLst/>
                <a:latin typeface="微软雅黑" panose="020B0503020204020204" pitchFamily="34" charset="-122"/>
                <a:ea typeface="微软雅黑" panose="020B0503020204020204" pitchFamily="34" charset="-122"/>
              </a:rPr>
              <a:t>2 </a:t>
            </a:r>
            <a:r>
              <a:rPr lang="zh-CN" altLang="en-US" sz="2800" dirty="0" smtClean="0">
                <a:solidFill>
                  <a:srgbClr val="333333"/>
                </a:solidFill>
                <a:latin typeface="微软雅黑" panose="020B0503020204020204" pitchFamily="34" charset="-122"/>
                <a:ea typeface="微软雅黑" panose="020B0503020204020204" pitchFamily="34" charset="-122"/>
              </a:rPr>
              <a:t>面</a:t>
            </a:r>
            <a:r>
              <a:rPr lang="zh-CN" altLang="en-US" sz="2800" dirty="0">
                <a:solidFill>
                  <a:srgbClr val="333333"/>
                </a:solidFill>
                <a:latin typeface="微软雅黑" panose="020B0503020204020204" pitchFamily="34" charset="-122"/>
                <a:ea typeface="微软雅黑" panose="020B0503020204020204" pitchFamily="34" charset="-122"/>
              </a:rPr>
              <a:t>向低空经济的</a:t>
            </a:r>
            <a:r>
              <a:rPr lang="en-US" altLang="zh-CN" sz="2800" dirty="0">
                <a:solidFill>
                  <a:srgbClr val="333333"/>
                </a:solidFill>
                <a:latin typeface="微软雅黑" panose="020B0503020204020204" pitchFamily="34" charset="-122"/>
                <a:ea typeface="微软雅黑" panose="020B0503020204020204" pitchFamily="34" charset="-122"/>
              </a:rPr>
              <a:t>6G</a:t>
            </a:r>
            <a:r>
              <a:rPr lang="zh-CN" altLang="en-US" sz="2800" dirty="0">
                <a:solidFill>
                  <a:srgbClr val="333333"/>
                </a:solidFill>
                <a:latin typeface="微软雅黑" panose="020B0503020204020204" pitchFamily="34" charset="-122"/>
                <a:ea typeface="微软雅黑" panose="020B0503020204020204" pitchFamily="34" charset="-122"/>
              </a:rPr>
              <a:t>智能网络</a:t>
            </a:r>
            <a:r>
              <a:rPr lang="zh-CN" altLang="en-US" sz="2800" dirty="0" smtClean="0">
                <a:solidFill>
                  <a:srgbClr val="333333"/>
                </a:solidFill>
                <a:latin typeface="微软雅黑" panose="020B0503020204020204" pitchFamily="34" charset="-122"/>
                <a:ea typeface="微软雅黑" panose="020B0503020204020204" pitchFamily="34" charset="-122"/>
              </a:rPr>
              <a:t>：</a:t>
            </a:r>
            <a:endParaRPr lang="en-US" altLang="zh-CN" sz="2800" dirty="0">
              <a:solidFill>
                <a:srgbClr val="333333"/>
              </a:solidFill>
              <a:latin typeface="微软雅黑" panose="020B0503020204020204" pitchFamily="34" charset="-122"/>
              <a:ea typeface="微软雅黑" panose="020B0503020204020204" pitchFamily="34" charset="-122"/>
            </a:endParaRPr>
          </a:p>
          <a:p>
            <a:r>
              <a:rPr lang="en-US" altLang="zh-CN" sz="2800" b="1" dirty="0">
                <a:solidFill>
                  <a:srgbClr val="333333"/>
                </a:solidFill>
                <a:latin typeface="微软雅黑" panose="020B0503020204020204" pitchFamily="34" charset="-122"/>
                <a:ea typeface="微软雅黑" panose="020B0503020204020204" pitchFamily="34" charset="-122"/>
              </a:rPr>
              <a:t>          </a:t>
            </a:r>
            <a:r>
              <a:rPr lang="zh-CN" altLang="en-US" sz="2400" b="1" dirty="0">
                <a:solidFill>
                  <a:srgbClr val="333333"/>
                </a:solidFill>
                <a:latin typeface="微软雅黑" panose="020B0503020204020204" pitchFamily="34" charset="-122"/>
                <a:ea typeface="微软雅黑" panose="020B0503020204020204" pitchFamily="34" charset="-122"/>
              </a:rPr>
              <a:t>子课</a:t>
            </a:r>
            <a:r>
              <a:rPr lang="zh-CN" altLang="en-US" sz="2400" b="1" dirty="0" smtClean="0">
                <a:solidFill>
                  <a:srgbClr val="333333"/>
                </a:solidFill>
                <a:latin typeface="微软雅黑" panose="020B0503020204020204" pitchFamily="34" charset="-122"/>
                <a:ea typeface="微软雅黑" panose="020B0503020204020204" pitchFamily="34" charset="-122"/>
              </a:rPr>
              <a:t>题</a:t>
            </a:r>
            <a:r>
              <a:rPr lang="en-US" altLang="zh-CN" sz="2400" b="1" dirty="0" smtClean="0">
                <a:solidFill>
                  <a:srgbClr val="333333"/>
                </a:solidFill>
                <a:latin typeface="微软雅黑" panose="020B0503020204020204" pitchFamily="34" charset="-122"/>
                <a:ea typeface="微软雅黑" panose="020B0503020204020204" pitchFamily="34" charset="-122"/>
              </a:rPr>
              <a:t>3</a:t>
            </a:r>
            <a:r>
              <a:rPr lang="zh-CN" altLang="en-US" sz="2400" b="1" dirty="0" smtClean="0">
                <a:solidFill>
                  <a:srgbClr val="333333"/>
                </a:solidFill>
                <a:latin typeface="微软雅黑" panose="020B0503020204020204" pitchFamily="34" charset="-122"/>
                <a:ea typeface="微软雅黑" panose="020B0503020204020204" pitchFamily="34" charset="-122"/>
              </a:rPr>
              <a:t>：整合RL和LLM的交通信号控制算法</a:t>
            </a:r>
          </a:p>
        </p:txBody>
      </p:sp>
      <p:sp>
        <p:nvSpPr>
          <p:cNvPr id="15" name="文本框 18"/>
          <p:cNvSpPr txBox="1"/>
          <p:nvPr/>
        </p:nvSpPr>
        <p:spPr>
          <a:xfrm>
            <a:off x="7611841" y="149730"/>
            <a:ext cx="1933927" cy="369332"/>
          </a:xfrm>
          <a:prstGeom prst="rect">
            <a:avLst/>
          </a:prstGeom>
          <a:noFill/>
        </p:spPr>
        <p:txBody>
          <a:bodyPr wrap="none" rtlCol="0">
            <a:spAutoFit/>
          </a:bodyPr>
          <a:lstStyle/>
          <a:p>
            <a:r>
              <a:rPr lang="en-US" altLang="zh-CN" b="1" dirty="0">
                <a:solidFill>
                  <a:srgbClr val="C00000"/>
                </a:solidFill>
              </a:rPr>
              <a:t>Funded by </a:t>
            </a:r>
            <a:r>
              <a:rPr lang="zh-CN" altLang="en-US" b="1" dirty="0" smtClean="0">
                <a:solidFill>
                  <a:srgbClr val="C00000"/>
                </a:solidFill>
              </a:rPr>
              <a:t>科技部</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3"/>
          <a:stretch>
            <a:fillRect/>
          </a:stretch>
        </p:blipFill>
        <p:spPr>
          <a:xfrm>
            <a:off x="4836351" y="1518700"/>
            <a:ext cx="4848794" cy="1964024"/>
          </a:xfrm>
          <a:prstGeom prst="rect">
            <a:avLst/>
          </a:prstGeom>
        </p:spPr>
      </p:pic>
      <p:sp>
        <p:nvSpPr>
          <p:cNvPr id="3" name="Rectangle 2"/>
          <p:cNvSpPr/>
          <p:nvPr/>
        </p:nvSpPr>
        <p:spPr>
          <a:xfrm>
            <a:off x="177016" y="5780751"/>
            <a:ext cx="1107996" cy="369332"/>
          </a:xfrm>
          <a:prstGeom prst="rect">
            <a:avLst/>
          </a:prstGeom>
        </p:spPr>
        <p:txBody>
          <a:bodyPr wrap="non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研究成果</a:t>
            </a:r>
          </a:p>
        </p:txBody>
      </p:sp>
    </p:spTree>
    <p:extLst>
      <p:ext uri="{BB962C8B-B14F-4D97-AF65-F5344CB8AC3E}">
        <p14:creationId xmlns:p14="http://schemas.microsoft.com/office/powerpoint/2010/main" val="2423783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69"/>
          <p:cNvSpPr>
            <a:spLocks noChangeArrowheads="1"/>
          </p:cNvSpPr>
          <p:nvPr>
            <p:custDataLst>
              <p:tags r:id="rId1"/>
            </p:custDataLst>
          </p:nvPr>
        </p:nvSpPr>
        <p:spPr bwMode="auto">
          <a:xfrm>
            <a:off x="271145" y="4633093"/>
            <a:ext cx="3829199" cy="2203215"/>
          </a:xfrm>
          <a:prstGeom prst="roundRect">
            <a:avLst>
              <a:gd name="adj" fmla="val 6258"/>
            </a:avLst>
          </a:prstGeom>
          <a:solidFill>
            <a:schemeClr val="bg1"/>
          </a:solidFill>
          <a:ln w="19050">
            <a:solidFill>
              <a:srgbClr val="F78408"/>
            </a:solidFill>
            <a:round/>
          </a:ln>
          <a:effectLst>
            <a:outerShdw dist="107763" dir="2700000" algn="ctr" rotWithShape="0">
              <a:srgbClr val="B3B3B3"/>
            </a:outerShdw>
          </a:effectLst>
        </p:spPr>
        <p:txBody>
          <a:bodyPr wrap="none" anchor="ctr"/>
          <a:lstStyle/>
          <a:p>
            <a:pPr algn="ctr"/>
            <a:endParaRPr kumimoji="1" lang="zh-TW" altLang="en-US" dirty="0">
              <a:solidFill>
                <a:srgbClr val="C00000"/>
              </a:solidFill>
              <a:ea typeface="AppleMyungjo" charset="-127"/>
            </a:endParaRPr>
          </a:p>
        </p:txBody>
      </p:sp>
      <p:sp>
        <p:nvSpPr>
          <p:cNvPr id="17" name="矩形 16"/>
          <p:cNvSpPr/>
          <p:nvPr/>
        </p:nvSpPr>
        <p:spPr>
          <a:xfrm>
            <a:off x="194310" y="1158793"/>
            <a:ext cx="4282440" cy="230695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城市低空出行为缓解城市拥堵提供了新的解决方案，但在实际应用中，如何将空中出租车服务与地面交通系统无缝集成，实现“门到门”的出行仍然是一个挑战。为了解决上述问题，本研究提出了一个基于R</a:t>
            </a:r>
            <a:r>
              <a:rPr lang="en-US" altLang="zh-CN" sz="1600" dirty="0">
                <a:latin typeface="微软雅黑" panose="020B0503020204020204" pitchFamily="34" charset="-122"/>
                <a:ea typeface="微软雅黑" panose="020B0503020204020204" pitchFamily="34" charset="-122"/>
              </a:rPr>
              <a:t>L</a:t>
            </a:r>
            <a:r>
              <a:rPr lang="zh-CN" altLang="en-US" sz="1600" dirty="0">
                <a:latin typeface="微软雅黑" panose="020B0503020204020204" pitchFamily="34" charset="-122"/>
                <a:ea typeface="微软雅黑" panose="020B0503020204020204" pitchFamily="34" charset="-122"/>
              </a:rPr>
              <a:t>的</a:t>
            </a:r>
            <a:r>
              <a:rPr lang="zh-CN" altLang="en-US" sz="1600" dirty="0">
                <a:latin typeface="微软雅黑" panose="020B0503020204020204" pitchFamily="34" charset="-122"/>
                <a:ea typeface="微软雅黑" panose="020B0503020204020204" pitchFamily="34" charset="-122"/>
                <a:sym typeface="+mn-ea"/>
              </a:rPr>
              <a:t>动态的空中出租车路线推荐系统</a:t>
            </a:r>
            <a:r>
              <a:rPr lang="zh-CN" altLang="en-US" sz="1600" dirty="0">
                <a:latin typeface="微软雅黑" panose="020B0503020204020204" pitchFamily="34" charset="-122"/>
                <a:ea typeface="微软雅黑" panose="020B0503020204020204" pitchFamily="34" charset="-122"/>
              </a:rPr>
              <a:t>，该框架通过实时的空中和地面交通状况，优化联网自动驾驶车辆（CAV）与eVTOL之间的协作，</a:t>
            </a:r>
            <a:r>
              <a:rPr lang="zh-CN" altLang="en-US" sz="1600" dirty="0">
                <a:latin typeface="微软雅黑" panose="020B0503020204020204" pitchFamily="34" charset="-122"/>
                <a:ea typeface="微软雅黑" panose="020B0503020204020204" pitchFamily="34" charset="-122"/>
                <a:sym typeface="+mn-ea"/>
              </a:rPr>
              <a:t>动态推荐空中出租车的最佳路线，</a:t>
            </a:r>
            <a:r>
              <a:rPr lang="zh-CN" altLang="en-US" sz="1600" dirty="0">
                <a:latin typeface="微软雅黑" panose="020B0503020204020204" pitchFamily="34" charset="-122"/>
                <a:ea typeface="微软雅黑" panose="020B0503020204020204" pitchFamily="34" charset="-122"/>
              </a:rPr>
              <a:t>显著减少了整体出行时间。</a:t>
            </a:r>
          </a:p>
        </p:txBody>
      </p:sp>
      <p:sp>
        <p:nvSpPr>
          <p:cNvPr id="23" name="矩形 22"/>
          <p:cNvSpPr/>
          <p:nvPr/>
        </p:nvSpPr>
        <p:spPr>
          <a:xfrm>
            <a:off x="4378940" y="3642878"/>
            <a:ext cx="5559445" cy="1846659"/>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研究方法</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本研究首次提出了一个动态的空中出租车路线推荐系统，该系统同时考虑了实时的地面和空中交通状况；</a:t>
            </a: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基于Actor-Critic的强化学习框架，实现全局的乘客的动态线路推荐；</a:t>
            </a: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设计了一个深度神经网络，以高效提取和融合高维异构数据的关键特征。</a:t>
            </a:r>
          </a:p>
        </p:txBody>
      </p:sp>
      <p:sp>
        <p:nvSpPr>
          <p:cNvPr id="24" name="文本框 23"/>
          <p:cNvSpPr txBox="1"/>
          <p:nvPr/>
        </p:nvSpPr>
        <p:spPr>
          <a:xfrm>
            <a:off x="194310" y="856702"/>
            <a:ext cx="5104434"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研究问题</a:t>
            </a:r>
            <a:endParaRPr lang="en-US" altLang="zh-CN" sz="1800" b="1" dirty="0">
              <a:solidFill>
                <a:srgbClr val="0000FF"/>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79880" y="3509880"/>
            <a:ext cx="4282440" cy="1106805"/>
          </a:xfrm>
          <a:prstGeom prst="rect">
            <a:avLst/>
          </a:prstGeom>
          <a:noFill/>
        </p:spPr>
        <p:txBody>
          <a:bodyPr wrap="square">
            <a:spAutoFit/>
          </a:bodyPr>
          <a:lstStyle/>
          <a:p>
            <a:r>
              <a:rPr lang="zh-CN" altLang="en-US" sz="1800" b="1" dirty="0">
                <a:solidFill>
                  <a:srgbClr val="0000FF"/>
                </a:solidFill>
                <a:latin typeface="微软雅黑" panose="020B0503020204020204" pitchFamily="34" charset="-122"/>
                <a:ea typeface="微软雅黑" panose="020B0503020204020204" pitchFamily="34" charset="-122"/>
              </a:rPr>
              <a:t>主要挑战</a:t>
            </a:r>
            <a:endParaRPr lang="en-US" altLang="zh-CN" sz="1800" b="1" dirty="0">
              <a:solidFill>
                <a:srgbClr val="0000FF"/>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构建地面交通和低空交通的联乘模型</a:t>
            </a:r>
          </a:p>
          <a:p>
            <a:pPr marL="285750" indent="-285750">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涉及大量动态和异构数据，难以全面获取</a:t>
            </a:r>
          </a:p>
          <a:p>
            <a:pPr marL="285750" indent="-285750">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强化学习面对高维异构观测训练困难</a:t>
            </a:r>
          </a:p>
        </p:txBody>
      </p:sp>
      <p:sp>
        <p:nvSpPr>
          <p:cNvPr id="27" name="文本框 26"/>
          <p:cNvSpPr txBox="1"/>
          <p:nvPr/>
        </p:nvSpPr>
        <p:spPr>
          <a:xfrm>
            <a:off x="4378940" y="5482317"/>
            <a:ext cx="5098617" cy="368300"/>
          </a:xfrm>
          <a:prstGeom prst="rect">
            <a:avLst/>
          </a:prstGeom>
          <a:noFill/>
        </p:spPr>
        <p:txBody>
          <a:bodyPr wrap="square">
            <a:spAutoFit/>
          </a:bodyPr>
          <a:lstStyle/>
          <a:p>
            <a:pPr lvl="0"/>
            <a:r>
              <a:rPr lang="zh-CN" altLang="en-US" b="1" dirty="0">
                <a:solidFill>
                  <a:srgbClr val="0000FF"/>
                </a:solidFill>
                <a:latin typeface="微软雅黑" panose="020B0503020204020204" pitchFamily="34" charset="-122"/>
                <a:ea typeface="微软雅黑" panose="020B0503020204020204" pitchFamily="34" charset="-122"/>
              </a:rPr>
              <a:t>参与人员 </a:t>
            </a:r>
            <a:r>
              <a:rPr lang="en-US" altLang="zh-CN" b="1" dirty="0" smtClean="0">
                <a:solidFill>
                  <a:srgbClr val="0000FF"/>
                </a:solidFill>
                <a:latin typeface="微软雅黑" panose="020B0503020204020204" pitchFamily="34" charset="-122"/>
                <a:ea typeface="微软雅黑" panose="020B0503020204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cs typeface="Tahoma" panose="020B0604030504040204" pitchFamily="34" charset="0"/>
              </a:rPr>
              <a:t>庞</a:t>
            </a:r>
            <a:r>
              <a:rPr lang="zh-CN" altLang="en-US" sz="1600" dirty="0">
                <a:solidFill>
                  <a:prstClr val="black"/>
                </a:solidFill>
                <a:latin typeface="微软雅黑" panose="020B0503020204020204" pitchFamily="34" charset="-122"/>
                <a:ea typeface="微软雅黑" panose="020B0503020204020204" pitchFamily="34" charset="-122"/>
                <a:cs typeface="Tahoma" panose="020B0604030504040204" pitchFamily="34" charset="0"/>
              </a:rPr>
              <a:t>奥</a:t>
            </a:r>
            <a:r>
              <a:rPr lang="zh-CN" altLang="en-US" sz="1600" dirty="0" smtClean="0">
                <a:solidFill>
                  <a:prstClr val="black"/>
                </a:solidFill>
                <a:latin typeface="微软雅黑" panose="020B0503020204020204" pitchFamily="34" charset="-122"/>
                <a:ea typeface="微软雅黑" panose="020B0503020204020204" pitchFamily="34" charset="-122"/>
                <a:cs typeface="Tahoma" panose="020B0604030504040204" pitchFamily="34" charset="0"/>
              </a:rPr>
              <a:t>宇 （博二）</a:t>
            </a:r>
            <a:r>
              <a:rPr lang="en-US" altLang="zh-CN" sz="1600" b="1" dirty="0" smtClean="0">
                <a:solidFill>
                  <a:srgbClr val="0000FF"/>
                </a:solidFill>
                <a:latin typeface="微软雅黑" panose="020B0503020204020204" pitchFamily="34" charset="-122"/>
                <a:ea typeface="微软雅黑" panose="020B0503020204020204" pitchFamily="34" charset="-122"/>
              </a:rPr>
              <a:t> </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59" name="AutoShape 69"/>
          <p:cNvSpPr>
            <a:spLocks noChangeArrowheads="1"/>
          </p:cNvSpPr>
          <p:nvPr/>
        </p:nvSpPr>
        <p:spPr bwMode="auto">
          <a:xfrm>
            <a:off x="4494530" y="990296"/>
            <a:ext cx="5443855" cy="2519584"/>
          </a:xfrm>
          <a:prstGeom prst="roundRect">
            <a:avLst>
              <a:gd name="adj" fmla="val 6258"/>
            </a:avLst>
          </a:prstGeom>
          <a:solidFill>
            <a:schemeClr val="bg1"/>
          </a:solidFill>
          <a:ln w="19050">
            <a:solidFill>
              <a:srgbClr val="F78408"/>
            </a:solidFill>
            <a:round/>
          </a:ln>
          <a:effectLst>
            <a:outerShdw dist="107763" dir="2700000" algn="ctr" rotWithShape="0">
              <a:srgbClr val="B3B3B3"/>
            </a:outerShdw>
          </a:effectLst>
        </p:spPr>
        <p:txBody>
          <a:bodyPr wrap="none" anchor="ctr"/>
          <a:lstStyle/>
          <a:p>
            <a:pPr algn="ctr"/>
            <a:endParaRPr kumimoji="1" lang="zh-TW" altLang="en-US" dirty="0">
              <a:solidFill>
                <a:srgbClr val="C00000"/>
              </a:solidFill>
              <a:ea typeface="AppleMyungjo" charset="-127"/>
            </a:endParaRPr>
          </a:p>
        </p:txBody>
      </p:sp>
      <p:sp>
        <p:nvSpPr>
          <p:cNvPr id="14" name="矩形 51"/>
          <p:cNvSpPr/>
          <p:nvPr/>
        </p:nvSpPr>
        <p:spPr>
          <a:xfrm>
            <a:off x="271145" y="22225"/>
            <a:ext cx="9686925" cy="861060"/>
          </a:xfrm>
          <a:prstGeom prst="rect">
            <a:avLst/>
          </a:prstGeom>
        </p:spPr>
        <p:txBody>
          <a:bodyPr wrap="square">
            <a:no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smtClean="0">
                <a:solidFill>
                  <a:srgbClr val="333333"/>
                </a:solidFill>
                <a:effectLst/>
                <a:latin typeface="微软雅黑" panose="020B0503020204020204" pitchFamily="34" charset="-122"/>
                <a:ea typeface="微软雅黑" panose="020B0503020204020204" pitchFamily="34" charset="-122"/>
              </a:rPr>
              <a:t>2 </a:t>
            </a:r>
            <a:r>
              <a:rPr lang="zh-CN" altLang="en-US" sz="2800" dirty="0" smtClean="0">
                <a:solidFill>
                  <a:srgbClr val="333333"/>
                </a:solidFill>
                <a:latin typeface="微软雅黑" panose="020B0503020204020204" pitchFamily="34" charset="-122"/>
                <a:ea typeface="微软雅黑" panose="020B0503020204020204" pitchFamily="34" charset="-122"/>
              </a:rPr>
              <a:t>面</a:t>
            </a:r>
            <a:r>
              <a:rPr lang="zh-CN" altLang="en-US" sz="2800" dirty="0">
                <a:solidFill>
                  <a:srgbClr val="333333"/>
                </a:solidFill>
                <a:latin typeface="微软雅黑" panose="020B0503020204020204" pitchFamily="34" charset="-122"/>
                <a:ea typeface="微软雅黑" panose="020B0503020204020204" pitchFamily="34" charset="-122"/>
              </a:rPr>
              <a:t>向低空经济的</a:t>
            </a:r>
            <a:r>
              <a:rPr lang="en-US" altLang="zh-CN" sz="2800" dirty="0">
                <a:solidFill>
                  <a:srgbClr val="333333"/>
                </a:solidFill>
                <a:latin typeface="微软雅黑" panose="020B0503020204020204" pitchFamily="34" charset="-122"/>
                <a:ea typeface="微软雅黑" panose="020B0503020204020204" pitchFamily="34" charset="-122"/>
              </a:rPr>
              <a:t>6G</a:t>
            </a:r>
            <a:r>
              <a:rPr lang="zh-CN" altLang="en-US" sz="2800" dirty="0">
                <a:solidFill>
                  <a:srgbClr val="333333"/>
                </a:solidFill>
                <a:latin typeface="微软雅黑" panose="020B0503020204020204" pitchFamily="34" charset="-122"/>
                <a:ea typeface="微软雅黑" panose="020B0503020204020204" pitchFamily="34" charset="-122"/>
              </a:rPr>
              <a:t>智能网络</a:t>
            </a:r>
            <a:r>
              <a:rPr lang="zh-CN" altLang="en-US" sz="2800" dirty="0" smtClean="0">
                <a:solidFill>
                  <a:srgbClr val="333333"/>
                </a:solidFill>
                <a:latin typeface="微软雅黑" panose="020B0503020204020204" pitchFamily="34" charset="-122"/>
                <a:ea typeface="微软雅黑" panose="020B0503020204020204" pitchFamily="34" charset="-122"/>
              </a:rPr>
              <a:t>：</a:t>
            </a:r>
            <a:endParaRPr lang="en-US" altLang="zh-CN" sz="2800" dirty="0">
              <a:solidFill>
                <a:srgbClr val="333333"/>
              </a:solidFill>
              <a:latin typeface="微软雅黑" panose="020B0503020204020204" pitchFamily="34" charset="-122"/>
              <a:ea typeface="微软雅黑" panose="020B0503020204020204" pitchFamily="34" charset="-122"/>
            </a:endParaRPr>
          </a:p>
          <a:p>
            <a:r>
              <a:rPr lang="zh-CN" altLang="en-US" sz="2400" b="1" dirty="0">
                <a:solidFill>
                  <a:srgbClr val="333333"/>
                </a:solidFill>
                <a:latin typeface="微软雅黑" panose="020B0503020204020204" pitchFamily="34" charset="-122"/>
                <a:ea typeface="微软雅黑" panose="020B0503020204020204" pitchFamily="34" charset="-122"/>
              </a:rPr>
              <a:t>子课</a:t>
            </a:r>
            <a:r>
              <a:rPr lang="zh-CN" altLang="en-US" sz="2400" b="1" dirty="0" smtClean="0">
                <a:solidFill>
                  <a:srgbClr val="333333"/>
                </a:solidFill>
                <a:latin typeface="微软雅黑" panose="020B0503020204020204" pitchFamily="34" charset="-122"/>
                <a:ea typeface="微软雅黑" panose="020B0503020204020204" pitchFamily="34" charset="-122"/>
              </a:rPr>
              <a:t>题</a:t>
            </a:r>
            <a:r>
              <a:rPr lang="en-US" altLang="zh-CN" sz="2400" b="1" dirty="0" smtClean="0">
                <a:solidFill>
                  <a:srgbClr val="333333"/>
                </a:solidFill>
                <a:latin typeface="微软雅黑" panose="020B0503020204020204" pitchFamily="34" charset="-122"/>
                <a:ea typeface="微软雅黑" panose="020B0503020204020204" pitchFamily="34" charset="-122"/>
              </a:rPr>
              <a:t>4</a:t>
            </a:r>
            <a:r>
              <a:rPr lang="zh-CN" altLang="en-US" sz="2400" b="1" dirty="0" smtClean="0">
                <a:solidFill>
                  <a:srgbClr val="333333"/>
                </a:solidFill>
                <a:latin typeface="微软雅黑" panose="020B0503020204020204" pitchFamily="34" charset="-122"/>
                <a:ea typeface="微软雅黑" panose="020B0503020204020204" pitchFamily="34" charset="-122"/>
              </a:rPr>
              <a:t>：</a:t>
            </a:r>
            <a:r>
              <a:rPr sz="2400" dirty="0">
                <a:solidFill>
                  <a:srgbClr val="333333"/>
                </a:solidFill>
                <a:latin typeface="微软雅黑" panose="020B0503020204020204" pitchFamily="34" charset="-122"/>
                <a:ea typeface="微软雅黑" panose="020B0503020204020204" pitchFamily="34" charset="-122"/>
              </a:rPr>
              <a:t>基于</a:t>
            </a:r>
            <a:r>
              <a:rPr lang="en-US" sz="2400" dirty="0">
                <a:solidFill>
                  <a:srgbClr val="333333"/>
                </a:solidFill>
                <a:latin typeface="微软雅黑" panose="020B0503020204020204" pitchFamily="34" charset="-122"/>
                <a:ea typeface="微软雅黑" panose="020B0503020204020204" pitchFamily="34" charset="-122"/>
              </a:rPr>
              <a:t>RL</a:t>
            </a:r>
            <a:r>
              <a:rPr sz="2400" dirty="0">
                <a:solidFill>
                  <a:srgbClr val="333333"/>
                </a:solidFill>
                <a:latin typeface="微软雅黑" panose="020B0503020204020204" pitchFamily="34" charset="-122"/>
                <a:ea typeface="微软雅黑" panose="020B0503020204020204" pitchFamily="34" charset="-122"/>
              </a:rPr>
              <a:t>的</a:t>
            </a:r>
            <a:r>
              <a:rPr lang="zh-CN" altLang="en-US" sz="2400" dirty="0">
                <a:latin typeface="微软雅黑" panose="020B0503020204020204" pitchFamily="34" charset="-122"/>
                <a:ea typeface="微软雅黑" panose="020B0503020204020204" pitchFamily="34" charset="-122"/>
                <a:sym typeface="+mn-ea"/>
              </a:rPr>
              <a:t>联网自动驾驶车辆</a:t>
            </a:r>
            <a:r>
              <a:rPr sz="2400" dirty="0">
                <a:solidFill>
                  <a:srgbClr val="333333"/>
                </a:solidFill>
                <a:latin typeface="微软雅黑" panose="020B0503020204020204" pitchFamily="34" charset="-122"/>
                <a:ea typeface="微软雅黑" panose="020B0503020204020204" pitchFamily="34" charset="-122"/>
              </a:rPr>
              <a:t>与按需空中出租车服务</a:t>
            </a:r>
            <a:r>
              <a:rPr lang="zh-CN" sz="2400" dirty="0">
                <a:solidFill>
                  <a:srgbClr val="333333"/>
                </a:solidFill>
                <a:latin typeface="微软雅黑" panose="020B0503020204020204" pitchFamily="34" charset="-122"/>
                <a:ea typeface="微软雅黑" panose="020B0503020204020204" pitchFamily="34" charset="-122"/>
              </a:rPr>
              <a:t>策略优化</a:t>
            </a:r>
            <a:r>
              <a:rPr lang="en-US" altLang="zh-CN" sz="2800" b="1" dirty="0">
                <a:solidFill>
                  <a:srgbClr val="333333"/>
                </a:solidFill>
                <a:latin typeface="微软雅黑" panose="020B0503020204020204" pitchFamily="34" charset="-122"/>
                <a:ea typeface="微软雅黑" panose="020B0503020204020204" pitchFamily="34" charset="-122"/>
              </a:rPr>
              <a:t>	</a:t>
            </a:r>
            <a:endParaRPr lang="en-US" altLang="zh-CN" sz="2400" b="1" dirty="0">
              <a:solidFill>
                <a:srgbClr val="333333"/>
              </a:solidFill>
              <a:latin typeface="微软雅黑" panose="020B0503020204020204" pitchFamily="34" charset="-122"/>
              <a:ea typeface="微软雅黑" panose="020B0503020204020204" pitchFamily="34" charset="-122"/>
            </a:endParaRPr>
          </a:p>
        </p:txBody>
      </p:sp>
      <p:sp>
        <p:nvSpPr>
          <p:cNvPr id="15" name="文本框 18"/>
          <p:cNvSpPr txBox="1"/>
          <p:nvPr/>
        </p:nvSpPr>
        <p:spPr>
          <a:xfrm>
            <a:off x="7857235" y="3482"/>
            <a:ext cx="1933927" cy="369332"/>
          </a:xfrm>
          <a:prstGeom prst="rect">
            <a:avLst/>
          </a:prstGeom>
          <a:noFill/>
        </p:spPr>
        <p:txBody>
          <a:bodyPr wrap="none" rtlCol="0">
            <a:spAutoFit/>
          </a:bodyPr>
          <a:lstStyle/>
          <a:p>
            <a:r>
              <a:rPr lang="en-US" altLang="zh-CN" b="1" dirty="0">
                <a:solidFill>
                  <a:srgbClr val="C00000"/>
                </a:solidFill>
              </a:rPr>
              <a:t>Funded by </a:t>
            </a:r>
            <a:r>
              <a:rPr lang="zh-CN" altLang="en-US" b="1" dirty="0" smtClean="0">
                <a:solidFill>
                  <a:srgbClr val="C00000"/>
                </a:solidFill>
              </a:rPr>
              <a:t>科技部</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2"/>
            </p:custDataLst>
          </p:nvPr>
        </p:nvPicPr>
        <p:blipFill>
          <a:blip r:embed="rId7"/>
          <a:stretch>
            <a:fillRect/>
          </a:stretch>
        </p:blipFill>
        <p:spPr>
          <a:xfrm>
            <a:off x="4782384" y="1265279"/>
            <a:ext cx="4460228" cy="2221576"/>
          </a:xfrm>
          <a:prstGeom prst="rect">
            <a:avLst/>
          </a:prstGeom>
        </p:spPr>
      </p:pic>
      <p:pic>
        <p:nvPicPr>
          <p:cNvPr id="6" name="图片 5"/>
          <p:cNvPicPr>
            <a:picLocks noChangeAspect="1"/>
          </p:cNvPicPr>
          <p:nvPr>
            <p:custDataLst>
              <p:tags r:id="rId3"/>
            </p:custDataLst>
          </p:nvPr>
        </p:nvPicPr>
        <p:blipFill>
          <a:blip r:embed="rId8"/>
          <a:stretch>
            <a:fillRect/>
          </a:stretch>
        </p:blipFill>
        <p:spPr>
          <a:xfrm>
            <a:off x="389961" y="4773030"/>
            <a:ext cx="3495082" cy="1985944"/>
          </a:xfrm>
          <a:prstGeom prst="rect">
            <a:avLst/>
          </a:prstGeom>
        </p:spPr>
      </p:pic>
      <p:sp>
        <p:nvSpPr>
          <p:cNvPr id="8" name="文本框 7"/>
          <p:cNvSpPr txBox="1"/>
          <p:nvPr>
            <p:custDataLst>
              <p:tags r:id="rId4"/>
            </p:custDataLst>
          </p:nvPr>
        </p:nvSpPr>
        <p:spPr>
          <a:xfrm>
            <a:off x="2700015" y="5295613"/>
            <a:ext cx="1519145" cy="368300"/>
          </a:xfrm>
          <a:prstGeom prst="rect">
            <a:avLst/>
          </a:prstGeom>
          <a:noFill/>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整体流程</a:t>
            </a:r>
          </a:p>
        </p:txBody>
      </p:sp>
      <p:sp>
        <p:nvSpPr>
          <p:cNvPr id="16" name="文本框 61"/>
          <p:cNvSpPr txBox="1"/>
          <p:nvPr/>
        </p:nvSpPr>
        <p:spPr>
          <a:xfrm>
            <a:off x="6338090" y="990296"/>
            <a:ext cx="1519145" cy="368063"/>
          </a:xfrm>
          <a:prstGeom prst="rect">
            <a:avLst/>
          </a:prstGeom>
          <a:noFill/>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关键技术</a:t>
            </a:r>
          </a:p>
        </p:txBody>
      </p:sp>
      <p:sp>
        <p:nvSpPr>
          <p:cNvPr id="18" name="文本框 1">
            <a:extLst>
              <a:ext uri="{FF2B5EF4-FFF2-40B4-BE49-F238E27FC236}">
                <a16:creationId xmlns="" xmlns:a16="http://schemas.microsoft.com/office/drawing/2014/main" id="{4FD459FC-D7CC-4A40-BB22-F72F98737C45}"/>
              </a:ext>
            </a:extLst>
          </p:cNvPr>
          <p:cNvSpPr txBox="1"/>
          <p:nvPr/>
        </p:nvSpPr>
        <p:spPr>
          <a:xfrm>
            <a:off x="4373422" y="6193252"/>
            <a:ext cx="5564963" cy="769441"/>
          </a:xfrm>
          <a:prstGeom prst="rect">
            <a:avLst/>
          </a:prstGeom>
          <a:noFill/>
        </p:spPr>
        <p:txBody>
          <a:bodyPr wrap="square">
            <a:spAutoFit/>
          </a:bodyPr>
          <a:lstStyle/>
          <a:p>
            <a:pPr algn="just"/>
            <a:r>
              <a:rPr lang="en-US" altLang="zh-CN" sz="1100"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Wang</a:t>
            </a:r>
            <a:r>
              <a:rPr lang="en-US" altLang="zh-CN" sz="1100"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 M., Chen, Y., Kan, Y., Xu, C., </a:t>
            </a:r>
            <a:r>
              <a:rPr lang="en-US" altLang="zh-CN" sz="1100" dirty="0" err="1">
                <a:solidFill>
                  <a:srgbClr val="C00000"/>
                </a:solidFill>
                <a:latin typeface="微软雅黑" panose="020B0503020204020204" pitchFamily="34" charset="-122"/>
                <a:ea typeface="微软雅黑" panose="020B0503020204020204" pitchFamily="34" charset="-122"/>
                <a:cs typeface="Tahoma" panose="020B0604030504040204" pitchFamily="34" charset="0"/>
              </a:rPr>
              <a:t>Lepech</a:t>
            </a:r>
            <a:r>
              <a:rPr lang="en-US" altLang="zh-CN" sz="1100"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 M., Pun, M. O., &amp; Xiong, X. (2024). </a:t>
            </a:r>
            <a:r>
              <a:rPr lang="en-US" altLang="zh-CN" sz="1100"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“Traffic </a:t>
            </a:r>
            <a:r>
              <a:rPr lang="en-US" altLang="zh-CN" sz="1100"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Signal Cycle Control with Centralized Critic and Decentralized Actors under Varying Intervention </a:t>
            </a:r>
            <a:r>
              <a:rPr lang="en-US" altLang="zh-CN" sz="1100"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Frequencies”, submitted to </a:t>
            </a:r>
            <a:r>
              <a:rPr lang="en-US" altLang="zh-CN" sz="1100" i="1"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the</a:t>
            </a:r>
            <a:r>
              <a:rPr lang="en-US" altLang="zh-CN" sz="1100"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 </a:t>
            </a:r>
            <a:r>
              <a:rPr lang="en-US" altLang="zh-CN" sz="1100" i="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IEEE Transactions on Intelligent Transportation </a:t>
            </a:r>
            <a:r>
              <a:rPr lang="en-US" altLang="zh-CN" sz="1100" i="1"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Systems</a:t>
            </a:r>
            <a:r>
              <a:rPr lang="en-US" altLang="zh-CN" sz="1100" dirty="0" smtClean="0">
                <a:solidFill>
                  <a:srgbClr val="C00000"/>
                </a:solidFill>
                <a:latin typeface="微软雅黑" panose="020B0503020204020204" pitchFamily="34" charset="-122"/>
                <a:ea typeface="微软雅黑" panose="020B0503020204020204" pitchFamily="34" charset="-122"/>
                <a:cs typeface="Tahoma" panose="020B0604030504040204" pitchFamily="34" charset="0"/>
              </a:rPr>
              <a:t>, Sep. 2024.</a:t>
            </a:r>
            <a:endParaRPr lang="en-US" altLang="zh-CN" sz="1100" dirty="0">
              <a:solidFill>
                <a:srgbClr val="C00000"/>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2" name="Rectangle 1"/>
          <p:cNvSpPr/>
          <p:nvPr/>
        </p:nvSpPr>
        <p:spPr>
          <a:xfrm>
            <a:off x="4378940" y="5849089"/>
            <a:ext cx="1242648" cy="369332"/>
          </a:xfrm>
          <a:prstGeom prst="rect">
            <a:avLst/>
          </a:prstGeom>
        </p:spPr>
        <p:txBody>
          <a:bodyPr wrap="none">
            <a:spAutoFit/>
          </a:bodyPr>
          <a:lstStyle/>
          <a:p>
            <a:pPr algn="just"/>
            <a:r>
              <a:rPr lang="zh-CN" altLang="en-US" b="1" dirty="0">
                <a:solidFill>
                  <a:srgbClr val="0000FF"/>
                </a:solidFill>
                <a:latin typeface="微软雅黑" panose="020B0503020204020204" pitchFamily="34" charset="-122"/>
                <a:ea typeface="微软雅黑" panose="020B0503020204020204" pitchFamily="34" charset="-122"/>
                <a:cs typeface="Tahoma" panose="020B0604030504040204" pitchFamily="34" charset="0"/>
              </a:rPr>
              <a:t>研究成</a:t>
            </a:r>
            <a:r>
              <a:rPr lang="zh-CN" altLang="en-US" b="1" dirty="0" smtClean="0">
                <a:solidFill>
                  <a:srgbClr val="0000FF"/>
                </a:solidFill>
                <a:latin typeface="微软雅黑" panose="020B0503020204020204" pitchFamily="34" charset="-122"/>
                <a:ea typeface="微软雅黑" panose="020B0503020204020204" pitchFamily="34" charset="-122"/>
                <a:cs typeface="Tahoma" panose="020B0604030504040204" pitchFamily="34" charset="0"/>
              </a:rPr>
              <a:t>果 </a:t>
            </a:r>
            <a:r>
              <a:rPr lang="en-US" altLang="zh-CN" b="1" dirty="0" smtClean="0">
                <a:solidFill>
                  <a:srgbClr val="0000FF"/>
                </a:solidFill>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dirty="0">
              <a:latin typeface="微软雅黑" panose="020B0503020204020204" pitchFamily="34" charset="-122"/>
              <a:ea typeface="微软雅黑" panose="020B0503020204020204" pitchFamily="34" charset="-122"/>
              <a:cs typeface="Tahoma" panose="020B0604030504040204" pitchFamily="34" charset="0"/>
            </a:endParaRPr>
          </a:p>
        </p:txBody>
      </p:sp>
    </p:spTree>
    <p:extLst>
      <p:ext uri="{BB962C8B-B14F-4D97-AF65-F5344CB8AC3E}">
        <p14:creationId xmlns:p14="http://schemas.microsoft.com/office/powerpoint/2010/main" val="1210522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p:cNvSpPr txBox="1"/>
          <p:nvPr/>
        </p:nvSpPr>
        <p:spPr>
          <a:xfrm>
            <a:off x="352361" y="4357172"/>
            <a:ext cx="3574987" cy="176715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FF"/>
                </a:solidFill>
                <a:latin typeface="Microsoft YaHei"/>
                <a:cs typeface="Microsoft YaHei"/>
              </a:rPr>
              <a:t>主要挑战</a:t>
            </a:r>
            <a:endParaRPr sz="1800" dirty="0">
              <a:latin typeface="Microsoft YaHei"/>
              <a:cs typeface="Microsoft YaHei"/>
            </a:endParaRPr>
          </a:p>
          <a:p>
            <a:pPr marL="299085" indent="-287020">
              <a:lnSpc>
                <a:spcPct val="100000"/>
              </a:lnSpc>
              <a:spcBef>
                <a:spcPts val="5"/>
              </a:spcBef>
              <a:buFont typeface="Wingdings"/>
              <a:buChar char=""/>
              <a:tabLst>
                <a:tab pos="299720" algn="l"/>
              </a:tabLst>
            </a:pPr>
            <a:r>
              <a:rPr lang="en-HK" sz="1600" spc="-5" dirty="0" err="1">
                <a:solidFill>
                  <a:srgbClr val="C00000"/>
                </a:solidFill>
                <a:latin typeface="Microsoft YaHei"/>
              </a:rPr>
              <a:t>研究数据的质量不一致</a:t>
            </a:r>
            <a:r>
              <a:rPr lang="zh-CN" altLang="en-US" sz="1600" spc="-5" dirty="0">
                <a:solidFill>
                  <a:srgbClr val="C00000"/>
                </a:solidFill>
                <a:latin typeface="Microsoft YaHei" panose="020B0503020204020204" pitchFamily="34" charset="-122"/>
                <a:ea typeface="Microsoft YaHei" panose="020B0503020204020204" pitchFamily="34" charset="-122"/>
              </a:rPr>
              <a:t>，需要筛选</a:t>
            </a:r>
            <a:endParaRPr sz="1600" spc="-5" dirty="0">
              <a:solidFill>
                <a:srgbClr val="C00000"/>
              </a:solidFill>
              <a:latin typeface="Microsoft YaHei" panose="020B0503020204020204" pitchFamily="34" charset="-122"/>
              <a:ea typeface="Microsoft YaHei" panose="020B0503020204020204" pitchFamily="34" charset="-122"/>
            </a:endParaRPr>
          </a:p>
          <a:p>
            <a:pPr marL="299085" marR="95885" indent="-287020">
              <a:lnSpc>
                <a:spcPct val="100000"/>
              </a:lnSpc>
              <a:buFont typeface="Wingdings"/>
              <a:buChar char=""/>
              <a:tabLst>
                <a:tab pos="299720" algn="l"/>
              </a:tabLst>
            </a:pPr>
            <a:r>
              <a:rPr sz="1600" spc="-5" dirty="0" err="1" smtClean="0">
                <a:solidFill>
                  <a:srgbClr val="C00000"/>
                </a:solidFill>
                <a:latin typeface="Microsoft YaHei"/>
                <a:cs typeface="Microsoft YaHei"/>
              </a:rPr>
              <a:t>单片机</a:t>
            </a:r>
            <a:r>
              <a:rPr lang="zh-CN" altLang="en-US" sz="1600" spc="-5" dirty="0">
                <a:solidFill>
                  <a:srgbClr val="C00000"/>
                </a:solidFill>
                <a:latin typeface="微软雅黑" panose="020B0503020204020204" pitchFamily="34" charset="-122"/>
                <a:ea typeface="微软雅黑" panose="020B0503020204020204" pitchFamily="34" charset="-122"/>
                <a:cs typeface="Microsoft YaHei"/>
              </a:rPr>
              <a:t>性能有限</a:t>
            </a:r>
            <a:r>
              <a:rPr lang="zh-CN" altLang="en-US" sz="1600" spc="-5" dirty="0">
                <a:solidFill>
                  <a:srgbClr val="C00000"/>
                </a:solidFill>
                <a:latin typeface="Microsoft YaHei"/>
                <a:cs typeface="Microsoft YaHei"/>
              </a:rPr>
              <a:t>，</a:t>
            </a:r>
            <a:r>
              <a:rPr lang="zh-CN" altLang="en-US" sz="1600" spc="-5" dirty="0">
                <a:solidFill>
                  <a:srgbClr val="C00000"/>
                </a:solidFill>
                <a:latin typeface="微软雅黑" panose="020B0503020204020204" pitchFamily="34" charset="-122"/>
                <a:ea typeface="微软雅黑" panose="020B0503020204020204" pitchFamily="34" charset="-122"/>
              </a:rPr>
              <a:t>部署需要对内存和性能优化</a:t>
            </a:r>
            <a:endParaRPr sz="1600" spc="-5" dirty="0">
              <a:solidFill>
                <a:srgbClr val="C00000"/>
              </a:solidFill>
              <a:latin typeface="微软雅黑" panose="020B0503020204020204" pitchFamily="34" charset="-122"/>
              <a:ea typeface="微软雅黑" panose="020B0503020204020204" pitchFamily="34" charset="-122"/>
            </a:endParaRPr>
          </a:p>
          <a:p>
            <a:pPr marL="299085" marR="5080" indent="-287020">
              <a:lnSpc>
                <a:spcPct val="100000"/>
              </a:lnSpc>
              <a:buFont typeface="Wingdings"/>
              <a:buChar char=""/>
              <a:tabLst>
                <a:tab pos="299720" algn="l"/>
              </a:tabLst>
            </a:pPr>
            <a:r>
              <a:rPr sz="1600" spc="-5" dirty="0" err="1">
                <a:solidFill>
                  <a:srgbClr val="C00000"/>
                </a:solidFill>
                <a:latin typeface="Microsoft YaHei"/>
                <a:cs typeface="Microsoft YaHei"/>
              </a:rPr>
              <a:t>实际应用场景中</a:t>
            </a:r>
            <a:r>
              <a:rPr lang="zh-CN" altLang="en-US" sz="1600" spc="-5" dirty="0">
                <a:solidFill>
                  <a:srgbClr val="C00000"/>
                </a:solidFill>
                <a:latin typeface="Microsoft YaHei"/>
                <a:cs typeface="Microsoft YaHei"/>
              </a:rPr>
              <a:t>，</a:t>
            </a:r>
            <a:r>
              <a:rPr lang="en-HK" sz="1600" spc="-5" dirty="0" err="1">
                <a:solidFill>
                  <a:srgbClr val="C00000"/>
                </a:solidFill>
                <a:latin typeface="Microsoft YaHei"/>
                <a:cs typeface="Microsoft YaHei"/>
              </a:rPr>
              <a:t>多种类的环境噪音会对鼾声识别造成干扰</a:t>
            </a:r>
            <a:endParaRPr lang="en-HK" sz="1600" spc="-5" dirty="0">
              <a:solidFill>
                <a:srgbClr val="C00000"/>
              </a:solidFill>
              <a:latin typeface="Microsoft YaHei"/>
              <a:cs typeface="Microsoft YaHei"/>
            </a:endParaRPr>
          </a:p>
          <a:p>
            <a:pPr marL="299085" marR="5080" indent="-287020">
              <a:lnSpc>
                <a:spcPct val="100000"/>
              </a:lnSpc>
              <a:buFont typeface="Wingdings"/>
              <a:buChar char=""/>
              <a:tabLst>
                <a:tab pos="299720" algn="l"/>
              </a:tabLst>
            </a:pPr>
            <a:r>
              <a:rPr lang="zh-CN" altLang="en-US" sz="1600" spc="-5" dirty="0">
                <a:solidFill>
                  <a:srgbClr val="C00000"/>
                </a:solidFill>
                <a:latin typeface="微软雅黑" panose="020B0503020204020204" pitchFamily="34" charset="-122"/>
                <a:ea typeface="微软雅黑" panose="020B0503020204020204" pitchFamily="34" charset="-122"/>
              </a:rPr>
              <a:t>提高鼾声不同大小不同类型的识别率</a:t>
            </a:r>
            <a:endParaRPr sz="1600" spc="-5" dirty="0">
              <a:solidFill>
                <a:srgbClr val="C00000"/>
              </a:solidFill>
              <a:latin typeface="微软雅黑" panose="020B0503020204020204" pitchFamily="34" charset="-122"/>
              <a:ea typeface="微软雅黑" panose="020B0503020204020204" pitchFamily="34" charset="-122"/>
            </a:endParaRPr>
          </a:p>
        </p:txBody>
      </p:sp>
      <p:sp>
        <p:nvSpPr>
          <p:cNvPr id="6" name="object 5"/>
          <p:cNvSpPr txBox="1"/>
          <p:nvPr/>
        </p:nvSpPr>
        <p:spPr>
          <a:xfrm>
            <a:off x="352361" y="6252829"/>
            <a:ext cx="4890198" cy="548868"/>
          </a:xfrm>
          <a:prstGeom prst="rect">
            <a:avLst/>
          </a:prstGeom>
        </p:spPr>
        <p:txBody>
          <a:bodyPr vert="horz" wrap="square" lIns="0" tIns="12700" rIns="0" bIns="0" rtlCol="0">
            <a:spAutoFit/>
          </a:bodyPr>
          <a:lstStyle/>
          <a:p>
            <a:pPr marL="12700">
              <a:lnSpc>
                <a:spcPct val="100000"/>
              </a:lnSpc>
              <a:spcBef>
                <a:spcPts val="100"/>
              </a:spcBef>
            </a:pPr>
            <a:r>
              <a:rPr sz="1800" b="1" dirty="0" err="1">
                <a:solidFill>
                  <a:srgbClr val="0000FF"/>
                </a:solidFill>
                <a:latin typeface="Microsoft YaHei"/>
                <a:cs typeface="Microsoft YaHei"/>
              </a:rPr>
              <a:t>参与人员</a:t>
            </a:r>
            <a:r>
              <a:rPr sz="1800" b="1" spc="-50" dirty="0">
                <a:solidFill>
                  <a:srgbClr val="0000FF"/>
                </a:solidFill>
                <a:latin typeface="Microsoft YaHei"/>
                <a:cs typeface="Microsoft YaHei"/>
              </a:rPr>
              <a:t> </a:t>
            </a:r>
            <a:r>
              <a:rPr sz="1800" b="1" dirty="0" smtClean="0">
                <a:solidFill>
                  <a:srgbClr val="0000FF"/>
                </a:solidFill>
                <a:latin typeface="Microsoft YaHei"/>
                <a:cs typeface="Microsoft YaHei"/>
              </a:rPr>
              <a:t>:</a:t>
            </a:r>
            <a:endParaRPr lang="en-US" sz="1800" b="1" dirty="0" smtClean="0">
              <a:solidFill>
                <a:srgbClr val="0000FF"/>
              </a:solidFill>
              <a:latin typeface="Microsoft YaHei"/>
              <a:cs typeface="Microsoft YaHei"/>
            </a:endParaRPr>
          </a:p>
          <a:p>
            <a:pPr marL="12700">
              <a:lnSpc>
                <a:spcPct val="100000"/>
              </a:lnSpc>
              <a:spcBef>
                <a:spcPts val="100"/>
              </a:spcBef>
            </a:pPr>
            <a:r>
              <a:rPr lang="zh-CN" altLang="en-US" sz="1600" spc="-5" dirty="0" smtClean="0">
                <a:latin typeface="Microsoft YaHei" panose="020B0503020204020204" pitchFamily="34" charset="-122"/>
                <a:ea typeface="Microsoft YaHei" panose="020B0503020204020204" pitchFamily="34" charset="-122"/>
                <a:cs typeface="Microsoft YaHei"/>
              </a:rPr>
              <a:t>谢</a:t>
            </a:r>
            <a:r>
              <a:rPr lang="zh-CN" altLang="en-US" sz="1600" spc="-5" dirty="0">
                <a:latin typeface="Microsoft YaHei" panose="020B0503020204020204" pitchFamily="34" charset="-122"/>
                <a:ea typeface="Microsoft YaHei" panose="020B0503020204020204" pitchFamily="34" charset="-122"/>
                <a:cs typeface="Microsoft YaHei"/>
              </a:rPr>
              <a:t>炜枫（硕二</a:t>
            </a:r>
            <a:r>
              <a:rPr lang="zh-CN" altLang="en-US" sz="1600" spc="-5" dirty="0" smtClean="0">
                <a:latin typeface="Microsoft YaHei" panose="020B0503020204020204" pitchFamily="34" charset="-122"/>
                <a:ea typeface="Microsoft YaHei" panose="020B0503020204020204" pitchFamily="34" charset="-122"/>
                <a:cs typeface="Microsoft YaHei"/>
              </a:rPr>
              <a:t>）、</a:t>
            </a:r>
            <a:r>
              <a:rPr lang="zh-CN" altLang="en-US" sz="1600" spc="-5" dirty="0">
                <a:latin typeface="Microsoft YaHei" panose="020B0503020204020204" pitchFamily="34" charset="-122"/>
                <a:ea typeface="Microsoft YaHei" panose="020B0503020204020204" pitchFamily="34" charset="-122"/>
                <a:cs typeface="Microsoft YaHei"/>
              </a:rPr>
              <a:t>汪思晋</a:t>
            </a:r>
            <a:r>
              <a:rPr lang="zh-CN" altLang="en-US" sz="1600" spc="-5" dirty="0" smtClean="0">
                <a:latin typeface="Microsoft YaHei" panose="020B0503020204020204" pitchFamily="34" charset="-122"/>
                <a:ea typeface="Microsoft YaHei" panose="020B0503020204020204" pitchFamily="34" charset="-122"/>
                <a:cs typeface="Microsoft YaHei"/>
              </a:rPr>
              <a:t>（</a:t>
            </a:r>
            <a:r>
              <a:rPr lang="zh-CN" altLang="en-US" sz="1600" spc="-5" dirty="0">
                <a:latin typeface="Microsoft YaHei" panose="020B0503020204020204" pitchFamily="34" charset="-122"/>
                <a:ea typeface="Microsoft YaHei" panose="020B0503020204020204" pitchFamily="34" charset="-122"/>
                <a:cs typeface="Microsoft YaHei"/>
              </a:rPr>
              <a:t>科</a:t>
            </a:r>
            <a:r>
              <a:rPr lang="zh-CN" altLang="en-US" sz="1600" spc="-5" dirty="0" smtClean="0">
                <a:latin typeface="Microsoft YaHei" panose="020B0503020204020204" pitchFamily="34" charset="-122"/>
                <a:ea typeface="Microsoft YaHei" panose="020B0503020204020204" pitchFamily="34" charset="-122"/>
                <a:cs typeface="Microsoft YaHei"/>
              </a:rPr>
              <a:t>研助理）</a:t>
            </a:r>
            <a:endParaRPr sz="1600" dirty="0">
              <a:latin typeface="Microsoft YaHei" panose="020B0503020204020204" pitchFamily="34" charset="-122"/>
              <a:ea typeface="Microsoft YaHei" panose="020B0503020204020204" pitchFamily="34" charset="-122"/>
              <a:cs typeface="Microsoft YaHei"/>
            </a:endParaRPr>
          </a:p>
        </p:txBody>
      </p:sp>
      <p:pic>
        <p:nvPicPr>
          <p:cNvPr id="8" name="object 7"/>
          <p:cNvPicPr/>
          <p:nvPr/>
        </p:nvPicPr>
        <p:blipFill>
          <a:blip r:embed="rId2" cstate="print"/>
          <a:stretch>
            <a:fillRect/>
          </a:stretch>
        </p:blipFill>
        <p:spPr>
          <a:xfrm>
            <a:off x="352361" y="2656936"/>
            <a:ext cx="4948427" cy="1610868"/>
          </a:xfrm>
          <a:prstGeom prst="rect">
            <a:avLst/>
          </a:prstGeom>
        </p:spPr>
      </p:pic>
      <p:sp>
        <p:nvSpPr>
          <p:cNvPr id="9" name="object 8"/>
          <p:cNvSpPr/>
          <p:nvPr/>
        </p:nvSpPr>
        <p:spPr>
          <a:xfrm>
            <a:off x="287590" y="2592172"/>
            <a:ext cx="4925695" cy="1397635"/>
          </a:xfrm>
          <a:custGeom>
            <a:avLst/>
            <a:gdLst/>
            <a:ahLst/>
            <a:cxnLst/>
            <a:rect l="l" t="t" r="r" b="b"/>
            <a:pathLst>
              <a:path w="4925695" h="1397635">
                <a:moveTo>
                  <a:pt x="4838115" y="0"/>
                </a:moveTo>
                <a:lnTo>
                  <a:pt x="87452" y="0"/>
                </a:lnTo>
                <a:lnTo>
                  <a:pt x="53412" y="6872"/>
                </a:lnTo>
                <a:lnTo>
                  <a:pt x="25614" y="25614"/>
                </a:lnTo>
                <a:lnTo>
                  <a:pt x="6872" y="53412"/>
                </a:lnTo>
                <a:lnTo>
                  <a:pt x="0" y="87452"/>
                </a:lnTo>
                <a:lnTo>
                  <a:pt x="0" y="1310043"/>
                </a:lnTo>
                <a:lnTo>
                  <a:pt x="6872" y="1344085"/>
                </a:lnTo>
                <a:lnTo>
                  <a:pt x="25614" y="1371887"/>
                </a:lnTo>
                <a:lnTo>
                  <a:pt x="53412" y="1390633"/>
                </a:lnTo>
                <a:lnTo>
                  <a:pt x="87452" y="1397508"/>
                </a:lnTo>
                <a:lnTo>
                  <a:pt x="4838115" y="1397508"/>
                </a:lnTo>
                <a:lnTo>
                  <a:pt x="4872155" y="1390633"/>
                </a:lnTo>
                <a:lnTo>
                  <a:pt x="4899953" y="1371887"/>
                </a:lnTo>
                <a:lnTo>
                  <a:pt x="4918695" y="1344085"/>
                </a:lnTo>
                <a:lnTo>
                  <a:pt x="4925568" y="1310043"/>
                </a:lnTo>
                <a:lnTo>
                  <a:pt x="4925568" y="87452"/>
                </a:lnTo>
                <a:lnTo>
                  <a:pt x="4918695" y="53412"/>
                </a:lnTo>
                <a:lnTo>
                  <a:pt x="4899953" y="25614"/>
                </a:lnTo>
                <a:lnTo>
                  <a:pt x="4872155" y="6872"/>
                </a:lnTo>
                <a:lnTo>
                  <a:pt x="4838115" y="0"/>
                </a:lnTo>
                <a:close/>
              </a:path>
            </a:pathLst>
          </a:custGeom>
          <a:solidFill>
            <a:srgbClr val="FFFFFF"/>
          </a:solidFill>
        </p:spPr>
        <p:txBody>
          <a:bodyPr wrap="square" lIns="0" tIns="0" rIns="0" bIns="0" rtlCol="0"/>
          <a:lstStyle/>
          <a:p>
            <a:endParaRPr/>
          </a:p>
        </p:txBody>
      </p:sp>
      <p:sp>
        <p:nvSpPr>
          <p:cNvPr id="10" name="object 9"/>
          <p:cNvSpPr/>
          <p:nvPr/>
        </p:nvSpPr>
        <p:spPr>
          <a:xfrm>
            <a:off x="287590" y="2592172"/>
            <a:ext cx="4925695" cy="1595309"/>
          </a:xfrm>
          <a:custGeom>
            <a:avLst/>
            <a:gdLst/>
            <a:ahLst/>
            <a:cxnLst/>
            <a:rect l="l" t="t" r="r" b="b"/>
            <a:pathLst>
              <a:path w="4925695" h="1397635">
                <a:moveTo>
                  <a:pt x="0" y="87452"/>
                </a:moveTo>
                <a:lnTo>
                  <a:pt x="6872" y="53412"/>
                </a:lnTo>
                <a:lnTo>
                  <a:pt x="25614" y="25614"/>
                </a:lnTo>
                <a:lnTo>
                  <a:pt x="53412" y="6872"/>
                </a:lnTo>
                <a:lnTo>
                  <a:pt x="87452" y="0"/>
                </a:lnTo>
                <a:lnTo>
                  <a:pt x="4838115" y="0"/>
                </a:lnTo>
                <a:lnTo>
                  <a:pt x="4872155" y="6872"/>
                </a:lnTo>
                <a:lnTo>
                  <a:pt x="4899953" y="25614"/>
                </a:lnTo>
                <a:lnTo>
                  <a:pt x="4918695" y="53412"/>
                </a:lnTo>
                <a:lnTo>
                  <a:pt x="4925568" y="87452"/>
                </a:lnTo>
                <a:lnTo>
                  <a:pt x="4925568" y="1310043"/>
                </a:lnTo>
                <a:lnTo>
                  <a:pt x="4918695" y="1344085"/>
                </a:lnTo>
                <a:lnTo>
                  <a:pt x="4899953" y="1371887"/>
                </a:lnTo>
                <a:lnTo>
                  <a:pt x="4872155" y="1390633"/>
                </a:lnTo>
                <a:lnTo>
                  <a:pt x="4838115" y="1397508"/>
                </a:lnTo>
                <a:lnTo>
                  <a:pt x="87452" y="1397508"/>
                </a:lnTo>
                <a:lnTo>
                  <a:pt x="53412" y="1390633"/>
                </a:lnTo>
                <a:lnTo>
                  <a:pt x="25614" y="1371887"/>
                </a:lnTo>
                <a:lnTo>
                  <a:pt x="6872" y="1344085"/>
                </a:lnTo>
                <a:lnTo>
                  <a:pt x="0" y="1310043"/>
                </a:lnTo>
                <a:lnTo>
                  <a:pt x="0" y="87452"/>
                </a:lnTo>
                <a:close/>
              </a:path>
            </a:pathLst>
          </a:custGeom>
          <a:ln w="19812">
            <a:solidFill>
              <a:srgbClr val="F78407"/>
            </a:solidFill>
          </a:ln>
        </p:spPr>
        <p:txBody>
          <a:bodyPr wrap="square" lIns="0" tIns="0" rIns="0" bIns="0" rtlCol="0"/>
          <a:lstStyle/>
          <a:p>
            <a:endParaRPr/>
          </a:p>
        </p:txBody>
      </p:sp>
      <p:pic>
        <p:nvPicPr>
          <p:cNvPr id="11" name="object 10"/>
          <p:cNvPicPr/>
          <p:nvPr/>
        </p:nvPicPr>
        <p:blipFill>
          <a:blip r:embed="rId3" cstate="print"/>
          <a:stretch>
            <a:fillRect/>
          </a:stretch>
        </p:blipFill>
        <p:spPr>
          <a:xfrm>
            <a:off x="5526467" y="1046922"/>
            <a:ext cx="3904487" cy="2039111"/>
          </a:xfrm>
          <a:prstGeom prst="rect">
            <a:avLst/>
          </a:prstGeom>
        </p:spPr>
      </p:pic>
      <p:sp>
        <p:nvSpPr>
          <p:cNvPr id="12" name="object 11"/>
          <p:cNvSpPr/>
          <p:nvPr/>
        </p:nvSpPr>
        <p:spPr>
          <a:xfrm>
            <a:off x="5461697" y="982152"/>
            <a:ext cx="3881754" cy="2016760"/>
          </a:xfrm>
          <a:custGeom>
            <a:avLst/>
            <a:gdLst/>
            <a:ahLst/>
            <a:cxnLst/>
            <a:rect l="l" t="t" r="r" b="b"/>
            <a:pathLst>
              <a:path w="3881754" h="2016760">
                <a:moveTo>
                  <a:pt x="3755453" y="0"/>
                </a:moveTo>
                <a:lnTo>
                  <a:pt x="126174" y="0"/>
                </a:lnTo>
                <a:lnTo>
                  <a:pt x="77061" y="9915"/>
                </a:lnTo>
                <a:lnTo>
                  <a:pt x="36955" y="36955"/>
                </a:lnTo>
                <a:lnTo>
                  <a:pt x="9915" y="77061"/>
                </a:lnTo>
                <a:lnTo>
                  <a:pt x="0" y="126174"/>
                </a:lnTo>
                <a:lnTo>
                  <a:pt x="0" y="1890052"/>
                </a:lnTo>
                <a:lnTo>
                  <a:pt x="9915" y="1939165"/>
                </a:lnTo>
                <a:lnTo>
                  <a:pt x="36955" y="1979271"/>
                </a:lnTo>
                <a:lnTo>
                  <a:pt x="77061" y="2006311"/>
                </a:lnTo>
                <a:lnTo>
                  <a:pt x="126174" y="2016226"/>
                </a:lnTo>
                <a:lnTo>
                  <a:pt x="3755453" y="2016226"/>
                </a:lnTo>
                <a:lnTo>
                  <a:pt x="3804566" y="2006311"/>
                </a:lnTo>
                <a:lnTo>
                  <a:pt x="3844672" y="1979271"/>
                </a:lnTo>
                <a:lnTo>
                  <a:pt x="3871712" y="1939165"/>
                </a:lnTo>
                <a:lnTo>
                  <a:pt x="3881628" y="1890052"/>
                </a:lnTo>
                <a:lnTo>
                  <a:pt x="3881628" y="126174"/>
                </a:lnTo>
                <a:lnTo>
                  <a:pt x="3871712" y="77061"/>
                </a:lnTo>
                <a:lnTo>
                  <a:pt x="3844672" y="36955"/>
                </a:lnTo>
                <a:lnTo>
                  <a:pt x="3804566" y="9915"/>
                </a:lnTo>
                <a:lnTo>
                  <a:pt x="3755453" y="0"/>
                </a:lnTo>
                <a:close/>
              </a:path>
            </a:pathLst>
          </a:custGeom>
          <a:solidFill>
            <a:srgbClr val="FFFFFF"/>
          </a:solidFill>
        </p:spPr>
        <p:txBody>
          <a:bodyPr wrap="square" lIns="0" tIns="0" rIns="0" bIns="0" rtlCol="0"/>
          <a:lstStyle/>
          <a:p>
            <a:endParaRPr/>
          </a:p>
        </p:txBody>
      </p:sp>
      <p:sp>
        <p:nvSpPr>
          <p:cNvPr id="13" name="object 12"/>
          <p:cNvSpPr/>
          <p:nvPr/>
        </p:nvSpPr>
        <p:spPr>
          <a:xfrm>
            <a:off x="5461697" y="982152"/>
            <a:ext cx="3881754" cy="2016760"/>
          </a:xfrm>
          <a:custGeom>
            <a:avLst/>
            <a:gdLst/>
            <a:ahLst/>
            <a:cxnLst/>
            <a:rect l="l" t="t" r="r" b="b"/>
            <a:pathLst>
              <a:path w="3881754" h="2016760">
                <a:moveTo>
                  <a:pt x="0" y="126174"/>
                </a:moveTo>
                <a:lnTo>
                  <a:pt x="9915" y="77061"/>
                </a:lnTo>
                <a:lnTo>
                  <a:pt x="36955" y="36955"/>
                </a:lnTo>
                <a:lnTo>
                  <a:pt x="77061" y="9915"/>
                </a:lnTo>
                <a:lnTo>
                  <a:pt x="126174" y="0"/>
                </a:lnTo>
                <a:lnTo>
                  <a:pt x="3755453" y="0"/>
                </a:lnTo>
                <a:lnTo>
                  <a:pt x="3804566" y="9915"/>
                </a:lnTo>
                <a:lnTo>
                  <a:pt x="3844672" y="36955"/>
                </a:lnTo>
                <a:lnTo>
                  <a:pt x="3871712" y="77061"/>
                </a:lnTo>
                <a:lnTo>
                  <a:pt x="3881628" y="126174"/>
                </a:lnTo>
                <a:lnTo>
                  <a:pt x="3881628" y="1890052"/>
                </a:lnTo>
                <a:lnTo>
                  <a:pt x="3871712" y="1939165"/>
                </a:lnTo>
                <a:lnTo>
                  <a:pt x="3844672" y="1979271"/>
                </a:lnTo>
                <a:lnTo>
                  <a:pt x="3804566" y="2006311"/>
                </a:lnTo>
                <a:lnTo>
                  <a:pt x="3755453" y="2016226"/>
                </a:lnTo>
                <a:lnTo>
                  <a:pt x="126174" y="2016226"/>
                </a:lnTo>
                <a:lnTo>
                  <a:pt x="77061" y="2006311"/>
                </a:lnTo>
                <a:lnTo>
                  <a:pt x="36955" y="1979271"/>
                </a:lnTo>
                <a:lnTo>
                  <a:pt x="9915" y="1939165"/>
                </a:lnTo>
                <a:lnTo>
                  <a:pt x="0" y="1890052"/>
                </a:lnTo>
                <a:lnTo>
                  <a:pt x="0" y="126174"/>
                </a:lnTo>
                <a:close/>
              </a:path>
            </a:pathLst>
          </a:custGeom>
          <a:ln w="19812">
            <a:solidFill>
              <a:srgbClr val="F78407"/>
            </a:solidFill>
          </a:ln>
        </p:spPr>
        <p:txBody>
          <a:bodyPr wrap="square" lIns="0" tIns="0" rIns="0" bIns="0" rtlCol="0"/>
          <a:lstStyle/>
          <a:p>
            <a:endParaRPr/>
          </a:p>
        </p:txBody>
      </p:sp>
      <p:sp>
        <p:nvSpPr>
          <p:cNvPr id="14" name="object 13"/>
          <p:cNvSpPr txBox="1"/>
          <p:nvPr/>
        </p:nvSpPr>
        <p:spPr>
          <a:xfrm>
            <a:off x="6941889" y="1102833"/>
            <a:ext cx="836294"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C00000"/>
                </a:solidFill>
                <a:latin typeface="Microsoft YaHei"/>
                <a:cs typeface="Microsoft YaHei"/>
              </a:rPr>
              <a:t>模型流程</a:t>
            </a:r>
            <a:endParaRPr sz="1600">
              <a:latin typeface="Microsoft YaHei"/>
              <a:cs typeface="Microsoft YaHei"/>
            </a:endParaRPr>
          </a:p>
        </p:txBody>
      </p:sp>
      <p:sp>
        <p:nvSpPr>
          <p:cNvPr id="15" name="object 14"/>
          <p:cNvSpPr txBox="1"/>
          <p:nvPr/>
        </p:nvSpPr>
        <p:spPr>
          <a:xfrm>
            <a:off x="417386" y="2546153"/>
            <a:ext cx="4652645" cy="1595309"/>
          </a:xfrm>
          <a:prstGeom prst="rect">
            <a:avLst/>
          </a:prstGeom>
        </p:spPr>
        <p:txBody>
          <a:bodyPr vert="horz" wrap="square" lIns="0" tIns="66040" rIns="0" bIns="0" rtlCol="0">
            <a:spAutoFit/>
          </a:bodyPr>
          <a:lstStyle/>
          <a:p>
            <a:pPr marL="1562100">
              <a:lnSpc>
                <a:spcPct val="100000"/>
              </a:lnSpc>
              <a:spcBef>
                <a:spcPts val="520"/>
              </a:spcBef>
            </a:pPr>
            <a:r>
              <a:rPr lang="zh-CN" altLang="en-US" sz="1600" b="1" spc="-5" dirty="0">
                <a:solidFill>
                  <a:srgbClr val="C00000"/>
                </a:solidFill>
                <a:latin typeface="Microsoft YaHei"/>
                <a:cs typeface="Microsoft YaHei"/>
              </a:rPr>
              <a:t>       </a:t>
            </a:r>
            <a:r>
              <a:rPr sz="1600" b="1" spc="-5" dirty="0" err="1">
                <a:solidFill>
                  <a:srgbClr val="C00000"/>
                </a:solidFill>
                <a:latin typeface="Microsoft YaHei"/>
                <a:cs typeface="Microsoft YaHei"/>
              </a:rPr>
              <a:t>研究数据</a:t>
            </a:r>
            <a:endParaRPr sz="1600" dirty="0">
              <a:latin typeface="Microsoft YaHei"/>
              <a:cs typeface="Microsoft YaHei"/>
            </a:endParaRPr>
          </a:p>
          <a:p>
            <a:pPr marL="12700" marR="5080">
              <a:lnSpc>
                <a:spcPct val="100000"/>
              </a:lnSpc>
              <a:spcBef>
                <a:spcPts val="420"/>
              </a:spcBef>
            </a:pPr>
            <a:r>
              <a:rPr sz="1600" spc="-5" dirty="0" err="1" smtClean="0">
                <a:latin typeface="Microsoft YaHei" panose="020B0503020204020204" pitchFamily="34" charset="-122"/>
                <a:ea typeface="Microsoft YaHei" panose="020B0503020204020204" pitchFamily="34" charset="-122"/>
              </a:rPr>
              <a:t>本研究的研究数据，</a:t>
            </a:r>
            <a:r>
              <a:rPr lang="en-US" sz="1600" spc="-5" dirty="0" err="1">
                <a:latin typeface="Microsoft YaHei" panose="020B0503020204020204" pitchFamily="34" charset="-122"/>
                <a:ea typeface="Microsoft YaHei" panose="020B0503020204020204" pitchFamily="34" charset="-122"/>
              </a:rPr>
              <a:t>部分使用公开数据集</a:t>
            </a:r>
            <a:r>
              <a:rPr lang="zh-CN" altLang="en-US" sz="1600" spc="-5" dirty="0">
                <a:latin typeface="Microsoft YaHei" panose="020B0503020204020204" pitchFamily="34" charset="-122"/>
                <a:ea typeface="Microsoft YaHei" panose="020B0503020204020204" pitchFamily="34" charset="-122"/>
              </a:rPr>
              <a:t>，共包括</a:t>
            </a:r>
            <a:r>
              <a:rPr lang="en-US" altLang="zh-CN" sz="1600" spc="-5" dirty="0">
                <a:latin typeface="Microsoft YaHei" panose="020B0503020204020204" pitchFamily="34" charset="-122"/>
                <a:ea typeface="Microsoft YaHei" panose="020B0503020204020204" pitchFamily="34" charset="-122"/>
              </a:rPr>
              <a:t>15000</a:t>
            </a:r>
            <a:r>
              <a:rPr lang="zh-CN" altLang="en-US" sz="1600" spc="-5" dirty="0">
                <a:latin typeface="Microsoft YaHei" panose="020B0503020204020204" pitchFamily="34" charset="-122"/>
                <a:ea typeface="Microsoft YaHei" panose="020B0503020204020204" pitchFamily="34" charset="-122"/>
              </a:rPr>
              <a:t>秒（</a:t>
            </a:r>
            <a:r>
              <a:rPr lang="en-US" altLang="zh-CN" sz="1600" spc="-5" dirty="0">
                <a:latin typeface="Microsoft YaHei" panose="020B0503020204020204" pitchFamily="34" charset="-122"/>
                <a:ea typeface="Microsoft YaHei" panose="020B0503020204020204" pitchFamily="34" charset="-122"/>
              </a:rPr>
              <a:t>4.16</a:t>
            </a:r>
            <a:r>
              <a:rPr lang="zh-CN" altLang="en-US" sz="1600" spc="-5" dirty="0">
                <a:latin typeface="Microsoft YaHei" panose="020B0503020204020204" pitchFamily="34" charset="-122"/>
                <a:ea typeface="Microsoft YaHei" panose="020B0503020204020204" pitchFamily="34" charset="-122"/>
              </a:rPr>
              <a:t>小时）左右的鼾声数据和</a:t>
            </a:r>
            <a:r>
              <a:rPr lang="en-US" altLang="zh-CN" sz="1600" spc="-5" dirty="0">
                <a:latin typeface="Microsoft YaHei" panose="020B0503020204020204" pitchFamily="34" charset="-122"/>
                <a:ea typeface="Microsoft YaHei" panose="020B0503020204020204" pitchFamily="34" charset="-122"/>
              </a:rPr>
              <a:t>15000</a:t>
            </a:r>
            <a:r>
              <a:rPr lang="zh-CN" altLang="en-US" sz="1600" spc="-5" dirty="0">
                <a:latin typeface="Microsoft YaHei" panose="020B0503020204020204" pitchFamily="34" charset="-122"/>
                <a:ea typeface="Microsoft YaHei" panose="020B0503020204020204" pitchFamily="34" charset="-122"/>
              </a:rPr>
              <a:t>秒左右的非鼾声数据。</a:t>
            </a:r>
            <a:r>
              <a:rPr sz="1600" spc="-5" dirty="0">
                <a:latin typeface="Microsoft YaHei" panose="020B0503020204020204" pitchFamily="34" charset="-122"/>
                <a:ea typeface="Microsoft YaHei" panose="020B0503020204020204" pitchFamily="34" charset="-122"/>
              </a:rPr>
              <a:t>通过数据预处理将其统一为每帧16bit，16000Hz采样频率</a:t>
            </a:r>
            <a:r>
              <a:rPr lang="zh-CN" altLang="en-US" sz="1600" spc="-5" dirty="0">
                <a:latin typeface="Microsoft YaHei" panose="020B0503020204020204" pitchFamily="34" charset="-122"/>
                <a:ea typeface="Microsoft YaHei" panose="020B0503020204020204" pitchFamily="34" charset="-122"/>
              </a:rPr>
              <a:t>，</a:t>
            </a:r>
            <a:r>
              <a:rPr sz="1600" spc="-5" dirty="0" err="1">
                <a:latin typeface="Microsoft YaHei" panose="020B0503020204020204" pitchFamily="34" charset="-122"/>
                <a:ea typeface="Microsoft YaHei" panose="020B0503020204020204" pitchFamily="34" charset="-122"/>
              </a:rPr>
              <a:t>单声道的wav文件</a:t>
            </a:r>
            <a:r>
              <a:rPr lang="zh-CN" altLang="en-US" sz="1600" spc="-5" dirty="0">
                <a:latin typeface="Microsoft YaHei" panose="020B0503020204020204" pitchFamily="34" charset="-122"/>
                <a:ea typeface="Microsoft YaHei" panose="020B0503020204020204" pitchFamily="34" charset="-122"/>
              </a:rPr>
              <a:t>，</a:t>
            </a:r>
            <a:r>
              <a:rPr sz="1600" spc="-5" dirty="0" err="1">
                <a:latin typeface="Microsoft YaHei" panose="020B0503020204020204" pitchFamily="34" charset="-122"/>
                <a:ea typeface="Microsoft YaHei" panose="020B0503020204020204" pitchFamily="34" charset="-122"/>
              </a:rPr>
              <a:t>方便后续处理</a:t>
            </a:r>
            <a:r>
              <a:rPr lang="zh-CN" altLang="en-US" sz="1600" spc="-5" dirty="0">
                <a:latin typeface="Microsoft YaHei" panose="020B0503020204020204" pitchFamily="34" charset="-122"/>
                <a:ea typeface="Microsoft YaHei" panose="020B0503020204020204" pitchFamily="34" charset="-122"/>
              </a:rPr>
              <a:t>。</a:t>
            </a:r>
            <a:endParaRPr sz="1600" spc="-5" dirty="0">
              <a:latin typeface="Microsoft YaHei" panose="020B0503020204020204" pitchFamily="34" charset="-122"/>
              <a:ea typeface="Microsoft YaHei" panose="020B0503020204020204" pitchFamily="34" charset="-122"/>
            </a:endParaRPr>
          </a:p>
        </p:txBody>
      </p:sp>
      <p:grpSp>
        <p:nvGrpSpPr>
          <p:cNvPr id="16" name="object 15"/>
          <p:cNvGrpSpPr/>
          <p:nvPr/>
        </p:nvGrpSpPr>
        <p:grpSpPr>
          <a:xfrm>
            <a:off x="5758115" y="1505645"/>
            <a:ext cx="868680" cy="387350"/>
            <a:chOff x="5646419" y="1624583"/>
            <a:chExt cx="868680" cy="387350"/>
          </a:xfrm>
        </p:grpSpPr>
        <p:pic>
          <p:nvPicPr>
            <p:cNvPr id="17" name="object 16"/>
            <p:cNvPicPr/>
            <p:nvPr/>
          </p:nvPicPr>
          <p:blipFill>
            <a:blip r:embed="rId4" cstate="print"/>
            <a:stretch>
              <a:fillRect/>
            </a:stretch>
          </p:blipFill>
          <p:spPr>
            <a:xfrm>
              <a:off x="5646419" y="1624583"/>
              <a:ext cx="868679" cy="387095"/>
            </a:xfrm>
            <a:prstGeom prst="rect">
              <a:avLst/>
            </a:prstGeom>
          </p:spPr>
        </p:pic>
        <p:sp>
          <p:nvSpPr>
            <p:cNvPr id="18" name="object 17"/>
            <p:cNvSpPr/>
            <p:nvPr/>
          </p:nvSpPr>
          <p:spPr>
            <a:xfrm>
              <a:off x="5672328" y="1650492"/>
              <a:ext cx="762000" cy="280670"/>
            </a:xfrm>
            <a:custGeom>
              <a:avLst/>
              <a:gdLst/>
              <a:ahLst/>
              <a:cxnLst/>
              <a:rect l="l" t="t" r="r" b="b"/>
              <a:pathLst>
                <a:path w="762000" h="280669">
                  <a:moveTo>
                    <a:pt x="715264" y="0"/>
                  </a:moveTo>
                  <a:lnTo>
                    <a:pt x="46736" y="0"/>
                  </a:lnTo>
                  <a:lnTo>
                    <a:pt x="28546" y="3673"/>
                  </a:lnTo>
                  <a:lnTo>
                    <a:pt x="13690" y="13690"/>
                  </a:lnTo>
                  <a:lnTo>
                    <a:pt x="3673" y="28546"/>
                  </a:lnTo>
                  <a:lnTo>
                    <a:pt x="0" y="46736"/>
                  </a:lnTo>
                  <a:lnTo>
                    <a:pt x="0" y="233680"/>
                  </a:lnTo>
                  <a:lnTo>
                    <a:pt x="3673" y="251869"/>
                  </a:lnTo>
                  <a:lnTo>
                    <a:pt x="13690" y="266725"/>
                  </a:lnTo>
                  <a:lnTo>
                    <a:pt x="28546" y="276742"/>
                  </a:lnTo>
                  <a:lnTo>
                    <a:pt x="46736" y="280416"/>
                  </a:lnTo>
                  <a:lnTo>
                    <a:pt x="715264" y="280416"/>
                  </a:lnTo>
                  <a:lnTo>
                    <a:pt x="733453" y="276742"/>
                  </a:lnTo>
                  <a:lnTo>
                    <a:pt x="748309" y="266725"/>
                  </a:lnTo>
                  <a:lnTo>
                    <a:pt x="758326" y="251869"/>
                  </a:lnTo>
                  <a:lnTo>
                    <a:pt x="762000" y="233680"/>
                  </a:lnTo>
                  <a:lnTo>
                    <a:pt x="762000" y="46736"/>
                  </a:lnTo>
                  <a:lnTo>
                    <a:pt x="758326" y="28546"/>
                  </a:lnTo>
                  <a:lnTo>
                    <a:pt x="748309" y="13690"/>
                  </a:lnTo>
                  <a:lnTo>
                    <a:pt x="733453" y="3673"/>
                  </a:lnTo>
                  <a:lnTo>
                    <a:pt x="715264" y="0"/>
                  </a:lnTo>
                  <a:close/>
                </a:path>
              </a:pathLst>
            </a:custGeom>
            <a:solidFill>
              <a:srgbClr val="5B9BD4"/>
            </a:solidFill>
          </p:spPr>
          <p:txBody>
            <a:bodyPr wrap="square" lIns="0" tIns="0" rIns="0" bIns="0" rtlCol="0"/>
            <a:lstStyle/>
            <a:p>
              <a:endParaRPr/>
            </a:p>
          </p:txBody>
        </p:sp>
      </p:grpSp>
      <p:sp>
        <p:nvSpPr>
          <p:cNvPr id="19" name="object 18"/>
          <p:cNvSpPr txBox="1"/>
          <p:nvPr/>
        </p:nvSpPr>
        <p:spPr>
          <a:xfrm>
            <a:off x="5958775" y="1592894"/>
            <a:ext cx="43434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Microsoft YaHei"/>
                <a:cs typeface="Microsoft YaHei"/>
              </a:rPr>
              <a:t>格式转换</a:t>
            </a:r>
            <a:endParaRPr sz="800">
              <a:latin typeface="Microsoft YaHei"/>
              <a:cs typeface="Microsoft YaHei"/>
            </a:endParaRPr>
          </a:p>
        </p:txBody>
      </p:sp>
      <p:grpSp>
        <p:nvGrpSpPr>
          <p:cNvPr id="20" name="object 19"/>
          <p:cNvGrpSpPr/>
          <p:nvPr/>
        </p:nvGrpSpPr>
        <p:grpSpPr>
          <a:xfrm>
            <a:off x="6984935" y="1505645"/>
            <a:ext cx="868680" cy="387350"/>
            <a:chOff x="6873239" y="1624583"/>
            <a:chExt cx="868680" cy="387350"/>
          </a:xfrm>
        </p:grpSpPr>
        <p:pic>
          <p:nvPicPr>
            <p:cNvPr id="21" name="object 20"/>
            <p:cNvPicPr/>
            <p:nvPr/>
          </p:nvPicPr>
          <p:blipFill>
            <a:blip r:embed="rId4" cstate="print"/>
            <a:stretch>
              <a:fillRect/>
            </a:stretch>
          </p:blipFill>
          <p:spPr>
            <a:xfrm>
              <a:off x="6873239" y="1624583"/>
              <a:ext cx="868679" cy="387095"/>
            </a:xfrm>
            <a:prstGeom prst="rect">
              <a:avLst/>
            </a:prstGeom>
          </p:spPr>
        </p:pic>
        <p:sp>
          <p:nvSpPr>
            <p:cNvPr id="22" name="object 21"/>
            <p:cNvSpPr/>
            <p:nvPr/>
          </p:nvSpPr>
          <p:spPr>
            <a:xfrm>
              <a:off x="6899148" y="1650492"/>
              <a:ext cx="762000" cy="280670"/>
            </a:xfrm>
            <a:custGeom>
              <a:avLst/>
              <a:gdLst/>
              <a:ahLst/>
              <a:cxnLst/>
              <a:rect l="l" t="t" r="r" b="b"/>
              <a:pathLst>
                <a:path w="762000" h="280669">
                  <a:moveTo>
                    <a:pt x="715264" y="0"/>
                  </a:moveTo>
                  <a:lnTo>
                    <a:pt x="46736" y="0"/>
                  </a:lnTo>
                  <a:lnTo>
                    <a:pt x="28546" y="3673"/>
                  </a:lnTo>
                  <a:lnTo>
                    <a:pt x="13690" y="13690"/>
                  </a:lnTo>
                  <a:lnTo>
                    <a:pt x="3673" y="28546"/>
                  </a:lnTo>
                  <a:lnTo>
                    <a:pt x="0" y="46736"/>
                  </a:lnTo>
                  <a:lnTo>
                    <a:pt x="0" y="233680"/>
                  </a:lnTo>
                  <a:lnTo>
                    <a:pt x="3673" y="251869"/>
                  </a:lnTo>
                  <a:lnTo>
                    <a:pt x="13690" y="266725"/>
                  </a:lnTo>
                  <a:lnTo>
                    <a:pt x="28546" y="276742"/>
                  </a:lnTo>
                  <a:lnTo>
                    <a:pt x="46736" y="280416"/>
                  </a:lnTo>
                  <a:lnTo>
                    <a:pt x="715264" y="280416"/>
                  </a:lnTo>
                  <a:lnTo>
                    <a:pt x="733453" y="276742"/>
                  </a:lnTo>
                  <a:lnTo>
                    <a:pt x="748309" y="266725"/>
                  </a:lnTo>
                  <a:lnTo>
                    <a:pt x="758326" y="251869"/>
                  </a:lnTo>
                  <a:lnTo>
                    <a:pt x="762000" y="233680"/>
                  </a:lnTo>
                  <a:lnTo>
                    <a:pt x="762000" y="46736"/>
                  </a:lnTo>
                  <a:lnTo>
                    <a:pt x="758326" y="28546"/>
                  </a:lnTo>
                  <a:lnTo>
                    <a:pt x="748309" y="13690"/>
                  </a:lnTo>
                  <a:lnTo>
                    <a:pt x="733453" y="3673"/>
                  </a:lnTo>
                  <a:lnTo>
                    <a:pt x="715264" y="0"/>
                  </a:lnTo>
                  <a:close/>
                </a:path>
              </a:pathLst>
            </a:custGeom>
            <a:solidFill>
              <a:srgbClr val="5B9BD4"/>
            </a:solidFill>
          </p:spPr>
          <p:txBody>
            <a:bodyPr wrap="square" lIns="0" tIns="0" rIns="0" bIns="0" rtlCol="0"/>
            <a:lstStyle/>
            <a:p>
              <a:endParaRPr/>
            </a:p>
          </p:txBody>
        </p:sp>
      </p:grpSp>
      <p:sp>
        <p:nvSpPr>
          <p:cNvPr id="23" name="object 22"/>
          <p:cNvSpPr txBox="1"/>
          <p:nvPr/>
        </p:nvSpPr>
        <p:spPr>
          <a:xfrm>
            <a:off x="7185596" y="1592894"/>
            <a:ext cx="43434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Microsoft YaHei"/>
                <a:cs typeface="Microsoft YaHei"/>
              </a:rPr>
              <a:t>数据切分</a:t>
            </a:r>
            <a:endParaRPr sz="800">
              <a:latin typeface="Microsoft YaHei"/>
              <a:cs typeface="Microsoft YaHei"/>
            </a:endParaRPr>
          </a:p>
        </p:txBody>
      </p:sp>
      <p:grpSp>
        <p:nvGrpSpPr>
          <p:cNvPr id="24" name="object 23"/>
          <p:cNvGrpSpPr/>
          <p:nvPr/>
        </p:nvGrpSpPr>
        <p:grpSpPr>
          <a:xfrm>
            <a:off x="8196514" y="1505645"/>
            <a:ext cx="868680" cy="387350"/>
            <a:chOff x="8084818" y="1624583"/>
            <a:chExt cx="868680" cy="387350"/>
          </a:xfrm>
        </p:grpSpPr>
        <p:pic>
          <p:nvPicPr>
            <p:cNvPr id="25" name="object 24"/>
            <p:cNvPicPr/>
            <p:nvPr/>
          </p:nvPicPr>
          <p:blipFill>
            <a:blip r:embed="rId4" cstate="print"/>
            <a:stretch>
              <a:fillRect/>
            </a:stretch>
          </p:blipFill>
          <p:spPr>
            <a:xfrm>
              <a:off x="8084818" y="1624583"/>
              <a:ext cx="868679" cy="387095"/>
            </a:xfrm>
            <a:prstGeom prst="rect">
              <a:avLst/>
            </a:prstGeom>
          </p:spPr>
        </p:pic>
        <p:sp>
          <p:nvSpPr>
            <p:cNvPr id="26" name="object 25"/>
            <p:cNvSpPr/>
            <p:nvPr/>
          </p:nvSpPr>
          <p:spPr>
            <a:xfrm>
              <a:off x="8110727" y="1650492"/>
              <a:ext cx="762000" cy="280670"/>
            </a:xfrm>
            <a:custGeom>
              <a:avLst/>
              <a:gdLst/>
              <a:ahLst/>
              <a:cxnLst/>
              <a:rect l="l" t="t" r="r" b="b"/>
              <a:pathLst>
                <a:path w="762000" h="280669">
                  <a:moveTo>
                    <a:pt x="715264" y="0"/>
                  </a:moveTo>
                  <a:lnTo>
                    <a:pt x="46736" y="0"/>
                  </a:lnTo>
                  <a:lnTo>
                    <a:pt x="28546" y="3673"/>
                  </a:lnTo>
                  <a:lnTo>
                    <a:pt x="13690" y="13690"/>
                  </a:lnTo>
                  <a:lnTo>
                    <a:pt x="3673" y="28546"/>
                  </a:lnTo>
                  <a:lnTo>
                    <a:pt x="0" y="46736"/>
                  </a:lnTo>
                  <a:lnTo>
                    <a:pt x="0" y="233680"/>
                  </a:lnTo>
                  <a:lnTo>
                    <a:pt x="3673" y="251869"/>
                  </a:lnTo>
                  <a:lnTo>
                    <a:pt x="13690" y="266725"/>
                  </a:lnTo>
                  <a:lnTo>
                    <a:pt x="28546" y="276742"/>
                  </a:lnTo>
                  <a:lnTo>
                    <a:pt x="46736" y="280416"/>
                  </a:lnTo>
                  <a:lnTo>
                    <a:pt x="715264" y="280416"/>
                  </a:lnTo>
                  <a:lnTo>
                    <a:pt x="733453" y="276742"/>
                  </a:lnTo>
                  <a:lnTo>
                    <a:pt x="748309" y="266725"/>
                  </a:lnTo>
                  <a:lnTo>
                    <a:pt x="758326" y="251869"/>
                  </a:lnTo>
                  <a:lnTo>
                    <a:pt x="762000" y="233680"/>
                  </a:lnTo>
                  <a:lnTo>
                    <a:pt x="762000" y="46736"/>
                  </a:lnTo>
                  <a:lnTo>
                    <a:pt x="758326" y="28546"/>
                  </a:lnTo>
                  <a:lnTo>
                    <a:pt x="748309" y="13690"/>
                  </a:lnTo>
                  <a:lnTo>
                    <a:pt x="733453" y="3673"/>
                  </a:lnTo>
                  <a:lnTo>
                    <a:pt x="715264" y="0"/>
                  </a:lnTo>
                  <a:close/>
                </a:path>
              </a:pathLst>
            </a:custGeom>
            <a:solidFill>
              <a:srgbClr val="5B9BD4"/>
            </a:solidFill>
          </p:spPr>
          <p:txBody>
            <a:bodyPr wrap="square" lIns="0" tIns="0" rIns="0" bIns="0" rtlCol="0"/>
            <a:lstStyle/>
            <a:p>
              <a:endParaRPr/>
            </a:p>
          </p:txBody>
        </p:sp>
      </p:grpSp>
      <p:sp>
        <p:nvSpPr>
          <p:cNvPr id="27" name="object 26"/>
          <p:cNvSpPr txBox="1"/>
          <p:nvPr/>
        </p:nvSpPr>
        <p:spPr>
          <a:xfrm>
            <a:off x="8397176" y="1592894"/>
            <a:ext cx="43434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Microsoft YaHei"/>
                <a:cs typeface="Microsoft YaHei"/>
              </a:rPr>
              <a:t>降噪处理</a:t>
            </a:r>
            <a:endParaRPr sz="800">
              <a:latin typeface="Microsoft YaHei"/>
              <a:cs typeface="Microsoft YaHei"/>
            </a:endParaRPr>
          </a:p>
        </p:txBody>
      </p:sp>
      <p:grpSp>
        <p:nvGrpSpPr>
          <p:cNvPr id="28" name="object 27"/>
          <p:cNvGrpSpPr/>
          <p:nvPr/>
        </p:nvGrpSpPr>
        <p:grpSpPr>
          <a:xfrm>
            <a:off x="8184323" y="2551109"/>
            <a:ext cx="868680" cy="387350"/>
            <a:chOff x="8072627" y="2670047"/>
            <a:chExt cx="868680" cy="387350"/>
          </a:xfrm>
        </p:grpSpPr>
        <p:pic>
          <p:nvPicPr>
            <p:cNvPr id="29" name="object 28"/>
            <p:cNvPicPr/>
            <p:nvPr/>
          </p:nvPicPr>
          <p:blipFill>
            <a:blip r:embed="rId4" cstate="print"/>
            <a:stretch>
              <a:fillRect/>
            </a:stretch>
          </p:blipFill>
          <p:spPr>
            <a:xfrm>
              <a:off x="8072627" y="2670047"/>
              <a:ext cx="868679" cy="387095"/>
            </a:xfrm>
            <a:prstGeom prst="rect">
              <a:avLst/>
            </a:prstGeom>
          </p:spPr>
        </p:pic>
        <p:sp>
          <p:nvSpPr>
            <p:cNvPr id="30" name="object 29"/>
            <p:cNvSpPr/>
            <p:nvPr/>
          </p:nvSpPr>
          <p:spPr>
            <a:xfrm>
              <a:off x="8098536" y="2695957"/>
              <a:ext cx="762000" cy="280670"/>
            </a:xfrm>
            <a:custGeom>
              <a:avLst/>
              <a:gdLst/>
              <a:ahLst/>
              <a:cxnLst/>
              <a:rect l="l" t="t" r="r" b="b"/>
              <a:pathLst>
                <a:path w="762000" h="280669">
                  <a:moveTo>
                    <a:pt x="715264" y="0"/>
                  </a:moveTo>
                  <a:lnTo>
                    <a:pt x="46736" y="0"/>
                  </a:lnTo>
                  <a:lnTo>
                    <a:pt x="28546" y="3673"/>
                  </a:lnTo>
                  <a:lnTo>
                    <a:pt x="13690" y="13690"/>
                  </a:lnTo>
                  <a:lnTo>
                    <a:pt x="3673" y="28546"/>
                  </a:lnTo>
                  <a:lnTo>
                    <a:pt x="0" y="46736"/>
                  </a:lnTo>
                  <a:lnTo>
                    <a:pt x="0" y="233680"/>
                  </a:lnTo>
                  <a:lnTo>
                    <a:pt x="3673" y="251869"/>
                  </a:lnTo>
                  <a:lnTo>
                    <a:pt x="13690" y="266725"/>
                  </a:lnTo>
                  <a:lnTo>
                    <a:pt x="28546" y="276742"/>
                  </a:lnTo>
                  <a:lnTo>
                    <a:pt x="46736" y="280416"/>
                  </a:lnTo>
                  <a:lnTo>
                    <a:pt x="715264" y="280416"/>
                  </a:lnTo>
                  <a:lnTo>
                    <a:pt x="733453" y="276742"/>
                  </a:lnTo>
                  <a:lnTo>
                    <a:pt x="748309" y="266725"/>
                  </a:lnTo>
                  <a:lnTo>
                    <a:pt x="758326" y="251869"/>
                  </a:lnTo>
                  <a:lnTo>
                    <a:pt x="762000" y="233680"/>
                  </a:lnTo>
                  <a:lnTo>
                    <a:pt x="762000" y="46736"/>
                  </a:lnTo>
                  <a:lnTo>
                    <a:pt x="758326" y="28546"/>
                  </a:lnTo>
                  <a:lnTo>
                    <a:pt x="748309" y="13690"/>
                  </a:lnTo>
                  <a:lnTo>
                    <a:pt x="733453" y="3673"/>
                  </a:lnTo>
                  <a:lnTo>
                    <a:pt x="715264" y="0"/>
                  </a:lnTo>
                  <a:close/>
                </a:path>
              </a:pathLst>
            </a:custGeom>
            <a:solidFill>
              <a:srgbClr val="5B9BD4"/>
            </a:solidFill>
          </p:spPr>
          <p:txBody>
            <a:bodyPr wrap="square" lIns="0" tIns="0" rIns="0" bIns="0" rtlCol="0"/>
            <a:lstStyle/>
            <a:p>
              <a:endParaRPr/>
            </a:p>
          </p:txBody>
        </p:sp>
      </p:grpSp>
      <p:sp>
        <p:nvSpPr>
          <p:cNvPr id="31" name="object 30"/>
          <p:cNvSpPr txBox="1"/>
          <p:nvPr/>
        </p:nvSpPr>
        <p:spPr>
          <a:xfrm>
            <a:off x="8385746" y="2638739"/>
            <a:ext cx="43434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Microsoft YaHei"/>
                <a:cs typeface="Microsoft YaHei"/>
              </a:rPr>
              <a:t>鼾声模型</a:t>
            </a:r>
            <a:endParaRPr sz="800">
              <a:latin typeface="Microsoft YaHei"/>
              <a:cs typeface="Microsoft YaHei"/>
            </a:endParaRPr>
          </a:p>
        </p:txBody>
      </p:sp>
      <p:grpSp>
        <p:nvGrpSpPr>
          <p:cNvPr id="32" name="object 31"/>
          <p:cNvGrpSpPr/>
          <p:nvPr/>
        </p:nvGrpSpPr>
        <p:grpSpPr>
          <a:xfrm>
            <a:off x="5712396" y="1614163"/>
            <a:ext cx="2940050" cy="1324610"/>
            <a:chOff x="5600700" y="1733101"/>
            <a:chExt cx="2940050" cy="1324610"/>
          </a:xfrm>
        </p:grpSpPr>
        <p:sp>
          <p:nvSpPr>
            <p:cNvPr id="33" name="object 32"/>
            <p:cNvSpPr/>
            <p:nvPr/>
          </p:nvSpPr>
          <p:spPr>
            <a:xfrm>
              <a:off x="6435089" y="1791462"/>
              <a:ext cx="439420" cy="0"/>
            </a:xfrm>
            <a:custGeom>
              <a:avLst/>
              <a:gdLst/>
              <a:ahLst/>
              <a:cxnLst/>
              <a:rect l="l" t="t" r="r" b="b"/>
              <a:pathLst>
                <a:path w="439420">
                  <a:moveTo>
                    <a:pt x="0" y="0"/>
                  </a:moveTo>
                  <a:lnTo>
                    <a:pt x="439166" y="0"/>
                  </a:lnTo>
                </a:path>
              </a:pathLst>
            </a:custGeom>
            <a:ln w="25908">
              <a:solidFill>
                <a:srgbClr val="5B9BD4"/>
              </a:solidFill>
            </a:ln>
          </p:spPr>
          <p:txBody>
            <a:bodyPr wrap="square" lIns="0" tIns="0" rIns="0" bIns="0" rtlCol="0"/>
            <a:lstStyle/>
            <a:p>
              <a:endParaRPr/>
            </a:p>
          </p:txBody>
        </p:sp>
        <p:sp>
          <p:nvSpPr>
            <p:cNvPr id="34" name="object 33"/>
            <p:cNvSpPr/>
            <p:nvPr/>
          </p:nvSpPr>
          <p:spPr>
            <a:xfrm>
              <a:off x="6796539" y="1746119"/>
              <a:ext cx="78105" cy="90805"/>
            </a:xfrm>
            <a:custGeom>
              <a:avLst/>
              <a:gdLst/>
              <a:ahLst/>
              <a:cxnLst/>
              <a:rect l="l" t="t" r="r" b="b"/>
              <a:pathLst>
                <a:path w="78104" h="90805">
                  <a:moveTo>
                    <a:pt x="0" y="0"/>
                  </a:moveTo>
                  <a:lnTo>
                    <a:pt x="77724" y="45339"/>
                  </a:lnTo>
                  <a:lnTo>
                    <a:pt x="0" y="90678"/>
                  </a:lnTo>
                </a:path>
              </a:pathLst>
            </a:custGeom>
            <a:ln w="25908">
              <a:solidFill>
                <a:srgbClr val="5B9BD4"/>
              </a:solidFill>
            </a:ln>
          </p:spPr>
          <p:txBody>
            <a:bodyPr wrap="square" lIns="0" tIns="0" rIns="0" bIns="0" rtlCol="0"/>
            <a:lstStyle/>
            <a:p>
              <a:endParaRPr/>
            </a:p>
          </p:txBody>
        </p:sp>
        <p:sp>
          <p:nvSpPr>
            <p:cNvPr id="35" name="object 34"/>
            <p:cNvSpPr/>
            <p:nvPr/>
          </p:nvSpPr>
          <p:spPr>
            <a:xfrm>
              <a:off x="7661910" y="1791462"/>
              <a:ext cx="424180" cy="0"/>
            </a:xfrm>
            <a:custGeom>
              <a:avLst/>
              <a:gdLst/>
              <a:ahLst/>
              <a:cxnLst/>
              <a:rect l="l" t="t" r="r" b="b"/>
              <a:pathLst>
                <a:path w="424179">
                  <a:moveTo>
                    <a:pt x="0" y="0"/>
                  </a:moveTo>
                  <a:lnTo>
                    <a:pt x="423926" y="0"/>
                  </a:lnTo>
                </a:path>
              </a:pathLst>
            </a:custGeom>
            <a:ln w="25908">
              <a:solidFill>
                <a:srgbClr val="5B9BD4"/>
              </a:solidFill>
            </a:ln>
          </p:spPr>
          <p:txBody>
            <a:bodyPr wrap="square" lIns="0" tIns="0" rIns="0" bIns="0" rtlCol="0"/>
            <a:lstStyle/>
            <a:p>
              <a:endParaRPr/>
            </a:p>
          </p:txBody>
        </p:sp>
        <p:sp>
          <p:nvSpPr>
            <p:cNvPr id="36" name="object 35"/>
            <p:cNvSpPr/>
            <p:nvPr/>
          </p:nvSpPr>
          <p:spPr>
            <a:xfrm>
              <a:off x="8008118" y="1746119"/>
              <a:ext cx="78105" cy="90805"/>
            </a:xfrm>
            <a:custGeom>
              <a:avLst/>
              <a:gdLst/>
              <a:ahLst/>
              <a:cxnLst/>
              <a:rect l="l" t="t" r="r" b="b"/>
              <a:pathLst>
                <a:path w="78104" h="90805">
                  <a:moveTo>
                    <a:pt x="0" y="0"/>
                  </a:moveTo>
                  <a:lnTo>
                    <a:pt x="77724" y="45339"/>
                  </a:lnTo>
                  <a:lnTo>
                    <a:pt x="0" y="90678"/>
                  </a:lnTo>
                </a:path>
              </a:pathLst>
            </a:custGeom>
            <a:ln w="25908">
              <a:solidFill>
                <a:srgbClr val="5B9BD4"/>
              </a:solidFill>
            </a:ln>
          </p:spPr>
          <p:txBody>
            <a:bodyPr wrap="square" lIns="0" tIns="0" rIns="0" bIns="0" rtlCol="0"/>
            <a:lstStyle/>
            <a:p>
              <a:endParaRPr/>
            </a:p>
          </p:txBody>
        </p:sp>
        <p:sp>
          <p:nvSpPr>
            <p:cNvPr id="37" name="object 36"/>
            <p:cNvSpPr/>
            <p:nvPr/>
          </p:nvSpPr>
          <p:spPr>
            <a:xfrm>
              <a:off x="8480679" y="1931670"/>
              <a:ext cx="11430" cy="739140"/>
            </a:xfrm>
            <a:custGeom>
              <a:avLst/>
              <a:gdLst/>
              <a:ahLst/>
              <a:cxnLst/>
              <a:rect l="l" t="t" r="r" b="b"/>
              <a:pathLst>
                <a:path w="11429" h="739139">
                  <a:moveTo>
                    <a:pt x="11049" y="0"/>
                  </a:moveTo>
                  <a:lnTo>
                    <a:pt x="0" y="738898"/>
                  </a:lnTo>
                </a:path>
              </a:pathLst>
            </a:custGeom>
            <a:ln w="25908">
              <a:solidFill>
                <a:srgbClr val="5B9BD4"/>
              </a:solidFill>
            </a:ln>
          </p:spPr>
          <p:txBody>
            <a:bodyPr wrap="square" lIns="0" tIns="0" rIns="0" bIns="0" rtlCol="0"/>
            <a:lstStyle/>
            <a:p>
              <a:endParaRPr/>
            </a:p>
          </p:txBody>
        </p:sp>
        <p:sp>
          <p:nvSpPr>
            <p:cNvPr id="38" name="object 37"/>
            <p:cNvSpPr/>
            <p:nvPr/>
          </p:nvSpPr>
          <p:spPr>
            <a:xfrm>
              <a:off x="8436504" y="2592172"/>
              <a:ext cx="90805" cy="78740"/>
            </a:xfrm>
            <a:custGeom>
              <a:avLst/>
              <a:gdLst/>
              <a:ahLst/>
              <a:cxnLst/>
              <a:rect l="l" t="t" r="r" b="b"/>
              <a:pathLst>
                <a:path w="90804" h="78739">
                  <a:moveTo>
                    <a:pt x="0" y="0"/>
                  </a:moveTo>
                  <a:lnTo>
                    <a:pt x="44170" y="78397"/>
                  </a:lnTo>
                  <a:lnTo>
                    <a:pt x="90665" y="1346"/>
                  </a:lnTo>
                </a:path>
              </a:pathLst>
            </a:custGeom>
            <a:ln w="25908">
              <a:solidFill>
                <a:srgbClr val="5B9BD4"/>
              </a:solidFill>
            </a:ln>
          </p:spPr>
          <p:txBody>
            <a:bodyPr wrap="square" lIns="0" tIns="0" rIns="0" bIns="0" rtlCol="0"/>
            <a:lstStyle/>
            <a:p>
              <a:endParaRPr/>
            </a:p>
          </p:txBody>
        </p:sp>
        <p:pic>
          <p:nvPicPr>
            <p:cNvPr id="39" name="object 38"/>
            <p:cNvPicPr/>
            <p:nvPr/>
          </p:nvPicPr>
          <p:blipFill>
            <a:blip r:embed="rId5" cstate="print"/>
            <a:stretch>
              <a:fillRect/>
            </a:stretch>
          </p:blipFill>
          <p:spPr>
            <a:xfrm>
              <a:off x="5600700" y="2427732"/>
              <a:ext cx="903731" cy="557783"/>
            </a:xfrm>
            <a:prstGeom prst="rect">
              <a:avLst/>
            </a:prstGeom>
          </p:spPr>
        </p:pic>
        <p:sp>
          <p:nvSpPr>
            <p:cNvPr id="40" name="object 39"/>
            <p:cNvSpPr/>
            <p:nvPr/>
          </p:nvSpPr>
          <p:spPr>
            <a:xfrm>
              <a:off x="6054090" y="1957324"/>
              <a:ext cx="0" cy="470534"/>
            </a:xfrm>
            <a:custGeom>
              <a:avLst/>
              <a:gdLst/>
              <a:ahLst/>
              <a:cxnLst/>
              <a:rect l="l" t="t" r="r" b="b"/>
              <a:pathLst>
                <a:path h="470535">
                  <a:moveTo>
                    <a:pt x="0" y="470280"/>
                  </a:moveTo>
                  <a:lnTo>
                    <a:pt x="0" y="0"/>
                  </a:lnTo>
                </a:path>
              </a:pathLst>
            </a:custGeom>
            <a:ln w="25908">
              <a:solidFill>
                <a:srgbClr val="5B9BD4"/>
              </a:solidFill>
            </a:ln>
          </p:spPr>
          <p:txBody>
            <a:bodyPr wrap="square" lIns="0" tIns="0" rIns="0" bIns="0" rtlCol="0"/>
            <a:lstStyle/>
            <a:p>
              <a:endParaRPr/>
            </a:p>
          </p:txBody>
        </p:sp>
        <p:sp>
          <p:nvSpPr>
            <p:cNvPr id="41" name="object 40"/>
            <p:cNvSpPr/>
            <p:nvPr/>
          </p:nvSpPr>
          <p:spPr>
            <a:xfrm>
              <a:off x="6008756" y="1957316"/>
              <a:ext cx="90805" cy="78105"/>
            </a:xfrm>
            <a:custGeom>
              <a:avLst/>
              <a:gdLst/>
              <a:ahLst/>
              <a:cxnLst/>
              <a:rect l="l" t="t" r="r" b="b"/>
              <a:pathLst>
                <a:path w="90804" h="78105">
                  <a:moveTo>
                    <a:pt x="90677" y="77724"/>
                  </a:moveTo>
                  <a:lnTo>
                    <a:pt x="45338" y="0"/>
                  </a:lnTo>
                  <a:lnTo>
                    <a:pt x="0" y="77724"/>
                  </a:lnTo>
                </a:path>
              </a:pathLst>
            </a:custGeom>
            <a:ln w="25908">
              <a:solidFill>
                <a:srgbClr val="5B9BD4"/>
              </a:solidFill>
            </a:ln>
          </p:spPr>
          <p:txBody>
            <a:bodyPr wrap="square" lIns="0" tIns="0" rIns="0" bIns="0" rtlCol="0"/>
            <a:lstStyle/>
            <a:p>
              <a:endParaRPr/>
            </a:p>
          </p:txBody>
        </p:sp>
        <p:pic>
          <p:nvPicPr>
            <p:cNvPr id="42" name="object 41"/>
            <p:cNvPicPr/>
            <p:nvPr/>
          </p:nvPicPr>
          <p:blipFill>
            <a:blip r:embed="rId4" cstate="print"/>
            <a:stretch>
              <a:fillRect/>
            </a:stretch>
          </p:blipFill>
          <p:spPr>
            <a:xfrm>
              <a:off x="6873239" y="2670047"/>
              <a:ext cx="868679" cy="387095"/>
            </a:xfrm>
            <a:prstGeom prst="rect">
              <a:avLst/>
            </a:prstGeom>
          </p:spPr>
        </p:pic>
        <p:sp>
          <p:nvSpPr>
            <p:cNvPr id="43" name="object 42"/>
            <p:cNvSpPr/>
            <p:nvPr/>
          </p:nvSpPr>
          <p:spPr>
            <a:xfrm>
              <a:off x="6899147" y="2695957"/>
              <a:ext cx="762000" cy="280670"/>
            </a:xfrm>
            <a:custGeom>
              <a:avLst/>
              <a:gdLst/>
              <a:ahLst/>
              <a:cxnLst/>
              <a:rect l="l" t="t" r="r" b="b"/>
              <a:pathLst>
                <a:path w="762000" h="280669">
                  <a:moveTo>
                    <a:pt x="715264" y="0"/>
                  </a:moveTo>
                  <a:lnTo>
                    <a:pt x="46736" y="0"/>
                  </a:lnTo>
                  <a:lnTo>
                    <a:pt x="28546" y="3673"/>
                  </a:lnTo>
                  <a:lnTo>
                    <a:pt x="13690" y="13690"/>
                  </a:lnTo>
                  <a:lnTo>
                    <a:pt x="3673" y="28546"/>
                  </a:lnTo>
                  <a:lnTo>
                    <a:pt x="0" y="46736"/>
                  </a:lnTo>
                  <a:lnTo>
                    <a:pt x="0" y="233680"/>
                  </a:lnTo>
                  <a:lnTo>
                    <a:pt x="3673" y="251869"/>
                  </a:lnTo>
                  <a:lnTo>
                    <a:pt x="13690" y="266725"/>
                  </a:lnTo>
                  <a:lnTo>
                    <a:pt x="28546" y="276742"/>
                  </a:lnTo>
                  <a:lnTo>
                    <a:pt x="46736" y="280416"/>
                  </a:lnTo>
                  <a:lnTo>
                    <a:pt x="715264" y="280416"/>
                  </a:lnTo>
                  <a:lnTo>
                    <a:pt x="733453" y="276742"/>
                  </a:lnTo>
                  <a:lnTo>
                    <a:pt x="748309" y="266725"/>
                  </a:lnTo>
                  <a:lnTo>
                    <a:pt x="758326" y="251869"/>
                  </a:lnTo>
                  <a:lnTo>
                    <a:pt x="762000" y="233680"/>
                  </a:lnTo>
                  <a:lnTo>
                    <a:pt x="762000" y="46736"/>
                  </a:lnTo>
                  <a:lnTo>
                    <a:pt x="758326" y="28546"/>
                  </a:lnTo>
                  <a:lnTo>
                    <a:pt x="748309" y="13690"/>
                  </a:lnTo>
                  <a:lnTo>
                    <a:pt x="733453" y="3673"/>
                  </a:lnTo>
                  <a:lnTo>
                    <a:pt x="715264" y="0"/>
                  </a:lnTo>
                  <a:close/>
                </a:path>
              </a:pathLst>
            </a:custGeom>
            <a:solidFill>
              <a:srgbClr val="5B9BD4"/>
            </a:solidFill>
          </p:spPr>
          <p:txBody>
            <a:bodyPr wrap="square" lIns="0" tIns="0" rIns="0" bIns="0" rtlCol="0"/>
            <a:lstStyle/>
            <a:p>
              <a:endParaRPr/>
            </a:p>
          </p:txBody>
        </p:sp>
      </p:grpSp>
      <p:sp>
        <p:nvSpPr>
          <p:cNvPr id="44" name="object 43"/>
          <p:cNvSpPr txBox="1"/>
          <p:nvPr/>
        </p:nvSpPr>
        <p:spPr>
          <a:xfrm>
            <a:off x="7185596" y="2638739"/>
            <a:ext cx="43434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Microsoft YaHei"/>
                <a:cs typeface="Microsoft YaHei"/>
              </a:rPr>
              <a:t>鼾声识别</a:t>
            </a:r>
            <a:endParaRPr sz="800">
              <a:latin typeface="Microsoft YaHei"/>
              <a:cs typeface="Microsoft YaHei"/>
            </a:endParaRPr>
          </a:p>
        </p:txBody>
      </p:sp>
      <p:grpSp>
        <p:nvGrpSpPr>
          <p:cNvPr id="45" name="object 44"/>
          <p:cNvGrpSpPr/>
          <p:nvPr/>
        </p:nvGrpSpPr>
        <p:grpSpPr>
          <a:xfrm>
            <a:off x="7786298" y="2659691"/>
            <a:ext cx="426084" cy="116839"/>
            <a:chOff x="7674602" y="2778629"/>
            <a:chExt cx="426084" cy="116839"/>
          </a:xfrm>
        </p:grpSpPr>
        <p:sp>
          <p:nvSpPr>
            <p:cNvPr id="46" name="object 45"/>
            <p:cNvSpPr/>
            <p:nvPr/>
          </p:nvSpPr>
          <p:spPr>
            <a:xfrm>
              <a:off x="7687563" y="2836926"/>
              <a:ext cx="412750" cy="0"/>
            </a:xfrm>
            <a:custGeom>
              <a:avLst/>
              <a:gdLst/>
              <a:ahLst/>
              <a:cxnLst/>
              <a:rect l="l" t="t" r="r" b="b"/>
              <a:pathLst>
                <a:path w="412750">
                  <a:moveTo>
                    <a:pt x="412496" y="0"/>
                  </a:moveTo>
                  <a:lnTo>
                    <a:pt x="0" y="0"/>
                  </a:lnTo>
                </a:path>
              </a:pathLst>
            </a:custGeom>
            <a:ln w="25908">
              <a:solidFill>
                <a:srgbClr val="5B9BD4"/>
              </a:solidFill>
            </a:ln>
          </p:spPr>
          <p:txBody>
            <a:bodyPr wrap="square" lIns="0" tIns="0" rIns="0" bIns="0" rtlCol="0"/>
            <a:lstStyle/>
            <a:p>
              <a:endParaRPr/>
            </a:p>
          </p:txBody>
        </p:sp>
        <p:sp>
          <p:nvSpPr>
            <p:cNvPr id="47" name="object 46"/>
            <p:cNvSpPr/>
            <p:nvPr/>
          </p:nvSpPr>
          <p:spPr>
            <a:xfrm>
              <a:off x="7687556" y="2791583"/>
              <a:ext cx="78105" cy="90805"/>
            </a:xfrm>
            <a:custGeom>
              <a:avLst/>
              <a:gdLst/>
              <a:ahLst/>
              <a:cxnLst/>
              <a:rect l="l" t="t" r="r" b="b"/>
              <a:pathLst>
                <a:path w="78104" h="90805">
                  <a:moveTo>
                    <a:pt x="77724" y="0"/>
                  </a:moveTo>
                  <a:lnTo>
                    <a:pt x="0" y="45339"/>
                  </a:lnTo>
                  <a:lnTo>
                    <a:pt x="77724" y="90678"/>
                  </a:lnTo>
                </a:path>
              </a:pathLst>
            </a:custGeom>
            <a:ln w="25908">
              <a:solidFill>
                <a:srgbClr val="5B9BD4"/>
              </a:solidFill>
            </a:ln>
          </p:spPr>
          <p:txBody>
            <a:bodyPr wrap="square" lIns="0" tIns="0" rIns="0" bIns="0" rtlCol="0"/>
            <a:lstStyle/>
            <a:p>
              <a:endParaRPr/>
            </a:p>
          </p:txBody>
        </p:sp>
      </p:grpSp>
      <p:sp>
        <p:nvSpPr>
          <p:cNvPr id="48" name="object 47"/>
          <p:cNvSpPr txBox="1"/>
          <p:nvPr/>
        </p:nvSpPr>
        <p:spPr>
          <a:xfrm>
            <a:off x="5343081" y="3246562"/>
            <a:ext cx="4561154" cy="997068"/>
          </a:xfrm>
          <a:prstGeom prst="rect">
            <a:avLst/>
          </a:prstGeom>
        </p:spPr>
        <p:txBody>
          <a:bodyPr vert="horz" wrap="square" lIns="0" tIns="12065" rIns="0" bIns="0" rtlCol="0">
            <a:spAutoFit/>
          </a:bodyPr>
          <a:lstStyle/>
          <a:p>
            <a:pPr marL="209550" marR="5080">
              <a:lnSpc>
                <a:spcPct val="100000"/>
              </a:lnSpc>
              <a:spcBef>
                <a:spcPts val="95"/>
              </a:spcBef>
            </a:pPr>
            <a:r>
              <a:rPr sz="1600" b="1" spc="-5" dirty="0">
                <a:solidFill>
                  <a:srgbClr val="C00000"/>
                </a:solidFill>
                <a:latin typeface="Microsoft YaHei"/>
                <a:cs typeface="Microsoft YaHei"/>
              </a:rPr>
              <a:t>数据处理：</a:t>
            </a:r>
            <a:r>
              <a:rPr sz="1600" spc="-5" dirty="0">
                <a:latin typeface="Microsoft YaHei"/>
                <a:cs typeface="Microsoft YaHei"/>
              </a:rPr>
              <a:t>主要使用短时傅里叶变</a:t>
            </a:r>
            <a:r>
              <a:rPr sz="1600" spc="5" dirty="0">
                <a:latin typeface="Microsoft YaHei"/>
                <a:cs typeface="Microsoft YaHei"/>
              </a:rPr>
              <a:t>换</a:t>
            </a:r>
            <a:r>
              <a:rPr sz="1600" spc="-5" dirty="0">
                <a:latin typeface="Microsoft YaHei"/>
                <a:cs typeface="Microsoft YaHei"/>
              </a:rPr>
              <a:t>（STFT） </a:t>
            </a:r>
            <a:r>
              <a:rPr sz="1600" dirty="0">
                <a:latin typeface="Microsoft YaHei"/>
                <a:cs typeface="Microsoft YaHei"/>
              </a:rPr>
              <a:t> </a:t>
            </a:r>
            <a:r>
              <a:rPr sz="1600" spc="-5" dirty="0">
                <a:latin typeface="Microsoft YaHei"/>
                <a:cs typeface="Microsoft YaHei"/>
              </a:rPr>
              <a:t>将音频数据转换为图像数据，再利</a:t>
            </a:r>
            <a:r>
              <a:rPr sz="1600" spc="5" dirty="0">
                <a:latin typeface="Microsoft YaHei"/>
                <a:cs typeface="Microsoft YaHei"/>
              </a:rPr>
              <a:t>用</a:t>
            </a:r>
            <a:r>
              <a:rPr sz="1600" spc="-5" dirty="0">
                <a:latin typeface="Microsoft YaHei"/>
                <a:cs typeface="Microsoft YaHei"/>
              </a:rPr>
              <a:t>CNN进行 训练，窗函数为汉明窗。除此之外</a:t>
            </a:r>
            <a:r>
              <a:rPr sz="1600" spc="5" dirty="0">
                <a:latin typeface="Microsoft YaHei"/>
                <a:cs typeface="Microsoft YaHei"/>
              </a:rPr>
              <a:t>，</a:t>
            </a:r>
            <a:r>
              <a:rPr sz="1600" spc="-5" dirty="0">
                <a:latin typeface="Microsoft YaHei"/>
                <a:cs typeface="Microsoft YaHei"/>
              </a:rPr>
              <a:t>使用</a:t>
            </a:r>
            <a:r>
              <a:rPr sz="1600" spc="5" dirty="0">
                <a:latin typeface="Microsoft YaHei"/>
                <a:cs typeface="Microsoft YaHei"/>
              </a:rPr>
              <a:t>了</a:t>
            </a:r>
            <a:r>
              <a:rPr sz="1600" spc="-5" dirty="0">
                <a:latin typeface="Microsoft YaHei"/>
                <a:cs typeface="Microsoft YaHei"/>
              </a:rPr>
              <a:t>带 </a:t>
            </a:r>
            <a:r>
              <a:rPr sz="1600" dirty="0">
                <a:latin typeface="Microsoft YaHei"/>
                <a:cs typeface="Microsoft YaHei"/>
              </a:rPr>
              <a:t> </a:t>
            </a:r>
            <a:r>
              <a:rPr sz="1600" spc="-5" dirty="0" err="1">
                <a:latin typeface="Microsoft YaHei"/>
                <a:cs typeface="Microsoft YaHei"/>
              </a:rPr>
              <a:t>通滤波</a:t>
            </a:r>
            <a:r>
              <a:rPr sz="1600" spc="5" dirty="0" err="1">
                <a:latin typeface="Microsoft YaHei"/>
                <a:cs typeface="Microsoft YaHei"/>
              </a:rPr>
              <a:t>、</a:t>
            </a:r>
            <a:r>
              <a:rPr sz="1600" spc="-5" dirty="0" err="1">
                <a:latin typeface="Microsoft YaHei"/>
                <a:cs typeface="Microsoft YaHei"/>
              </a:rPr>
              <a:t>阈值</a:t>
            </a:r>
            <a:r>
              <a:rPr sz="1600" spc="5" dirty="0" err="1">
                <a:latin typeface="Microsoft YaHei"/>
                <a:cs typeface="Microsoft YaHei"/>
              </a:rPr>
              <a:t>分</a:t>
            </a:r>
            <a:r>
              <a:rPr sz="1600" spc="-5" dirty="0" err="1">
                <a:latin typeface="Microsoft YaHei"/>
                <a:cs typeface="Microsoft YaHei"/>
              </a:rPr>
              <a:t>割等方</a:t>
            </a:r>
            <a:r>
              <a:rPr sz="1600" spc="5" dirty="0" err="1">
                <a:latin typeface="Microsoft YaHei"/>
                <a:cs typeface="Microsoft YaHei"/>
              </a:rPr>
              <a:t>法</a:t>
            </a:r>
            <a:r>
              <a:rPr sz="1600" spc="-5" dirty="0" err="1">
                <a:latin typeface="Microsoft YaHei"/>
                <a:cs typeface="Microsoft YaHei"/>
              </a:rPr>
              <a:t>对数</a:t>
            </a:r>
            <a:r>
              <a:rPr sz="1600" spc="5" dirty="0" err="1">
                <a:latin typeface="Microsoft YaHei"/>
                <a:cs typeface="Microsoft YaHei"/>
              </a:rPr>
              <a:t>据</a:t>
            </a:r>
            <a:r>
              <a:rPr sz="1600" spc="-5" dirty="0" err="1">
                <a:latin typeface="Microsoft YaHei"/>
                <a:cs typeface="Microsoft YaHei"/>
              </a:rPr>
              <a:t>进行降</a:t>
            </a:r>
            <a:r>
              <a:rPr sz="1600" spc="5" dirty="0" err="1">
                <a:latin typeface="Microsoft YaHei"/>
                <a:cs typeface="Microsoft YaHei"/>
              </a:rPr>
              <a:t>噪</a:t>
            </a:r>
            <a:r>
              <a:rPr sz="1600" spc="-5" dirty="0" err="1">
                <a:latin typeface="Microsoft YaHei"/>
                <a:cs typeface="Microsoft YaHei"/>
              </a:rPr>
              <a:t>处理</a:t>
            </a:r>
            <a:r>
              <a:rPr sz="1600" spc="-5" dirty="0" smtClean="0">
                <a:latin typeface="Microsoft YaHei"/>
                <a:cs typeface="Microsoft YaHei"/>
              </a:rPr>
              <a:t>。</a:t>
            </a:r>
            <a:endParaRPr sz="1600" dirty="0">
              <a:latin typeface="Microsoft YaHei"/>
              <a:cs typeface="Microsoft YaHei"/>
            </a:endParaRPr>
          </a:p>
        </p:txBody>
      </p:sp>
      <p:sp>
        <p:nvSpPr>
          <p:cNvPr id="49" name="object 48"/>
          <p:cNvSpPr txBox="1"/>
          <p:nvPr/>
        </p:nvSpPr>
        <p:spPr>
          <a:xfrm>
            <a:off x="7738340" y="194723"/>
            <a:ext cx="221932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0000"/>
                </a:solidFill>
                <a:latin typeface="Calibri"/>
                <a:cs typeface="Calibri"/>
              </a:rPr>
              <a:t>Funded</a:t>
            </a:r>
            <a:r>
              <a:rPr sz="1800" b="1" spc="-70" dirty="0">
                <a:solidFill>
                  <a:srgbClr val="C00000"/>
                </a:solidFill>
                <a:latin typeface="Calibri"/>
                <a:cs typeface="Calibri"/>
              </a:rPr>
              <a:t> </a:t>
            </a:r>
            <a:r>
              <a:rPr sz="1800" b="1" spc="-5" dirty="0">
                <a:solidFill>
                  <a:srgbClr val="C00000"/>
                </a:solidFill>
                <a:latin typeface="Calibri"/>
                <a:cs typeface="Calibri"/>
              </a:rPr>
              <a:t>by</a:t>
            </a:r>
            <a:r>
              <a:rPr sz="1800" b="1" spc="-45" dirty="0">
                <a:solidFill>
                  <a:srgbClr val="C00000"/>
                </a:solidFill>
                <a:latin typeface="Calibri"/>
                <a:cs typeface="Calibri"/>
              </a:rPr>
              <a:t> </a:t>
            </a:r>
            <a:r>
              <a:rPr sz="1800" spc="10" dirty="0">
                <a:solidFill>
                  <a:srgbClr val="C00000"/>
                </a:solidFill>
                <a:latin typeface="SimSun"/>
                <a:cs typeface="SimSun"/>
              </a:rPr>
              <a:t>联合实验室</a:t>
            </a:r>
            <a:endParaRPr sz="1800" dirty="0">
              <a:latin typeface="SimSun"/>
              <a:cs typeface="SimSun"/>
            </a:endParaRPr>
          </a:p>
        </p:txBody>
      </p:sp>
      <p:sp>
        <p:nvSpPr>
          <p:cNvPr id="52" name="矩形 6"/>
          <p:cNvSpPr/>
          <p:nvPr/>
        </p:nvSpPr>
        <p:spPr>
          <a:xfrm>
            <a:off x="242219" y="89600"/>
            <a:ext cx="7595495" cy="892552"/>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a:solidFill>
                  <a:srgbClr val="333333"/>
                </a:solidFill>
                <a:effectLst/>
                <a:latin typeface="微软雅黑" panose="020B0503020204020204" pitchFamily="34" charset="-122"/>
                <a:ea typeface="微软雅黑" panose="020B0503020204020204" pitchFamily="34" charset="-122"/>
              </a:rPr>
              <a:t>3 </a:t>
            </a:r>
            <a:r>
              <a:rPr lang="zh-CN" altLang="en-US" sz="2800" dirty="0">
                <a:solidFill>
                  <a:srgbClr val="333333"/>
                </a:solidFill>
                <a:latin typeface="微软雅黑" panose="020B0503020204020204" pitchFamily="34" charset="-122"/>
                <a:ea typeface="微软雅黑" panose="020B0503020204020204" pitchFamily="34" charset="-122"/>
              </a:rPr>
              <a:t>智</a:t>
            </a:r>
            <a:r>
              <a:rPr lang="zh-CN" altLang="en-US" sz="2800" dirty="0" smtClean="0">
                <a:solidFill>
                  <a:srgbClr val="333333"/>
                </a:solidFill>
                <a:latin typeface="微软雅黑" panose="020B0503020204020204" pitchFamily="34" charset="-122"/>
                <a:ea typeface="微软雅黑" panose="020B0503020204020204" pitchFamily="34" charset="-122"/>
              </a:rPr>
              <a:t>慧</a:t>
            </a:r>
            <a:r>
              <a:rPr lang="zh-CN" altLang="en-US" sz="2800" dirty="0">
                <a:solidFill>
                  <a:srgbClr val="333333"/>
                </a:solidFill>
                <a:latin typeface="微软雅黑" panose="020B0503020204020204" pitchFamily="34" charset="-122"/>
                <a:ea typeface="微软雅黑" panose="020B0503020204020204" pitchFamily="34" charset="-122"/>
              </a:rPr>
              <a:t>家居</a:t>
            </a:r>
            <a:r>
              <a:rPr lang="zh-CN" altLang="en-US" sz="2800" dirty="0" smtClean="0">
                <a:solidFill>
                  <a:srgbClr val="333333"/>
                </a:solidFill>
                <a:latin typeface="微软雅黑" panose="020B0503020204020204" pitchFamily="34" charset="-122"/>
                <a:ea typeface="微软雅黑" panose="020B0503020204020204" pitchFamily="34" charset="-122"/>
              </a:rPr>
              <a:t>物</a:t>
            </a:r>
            <a:r>
              <a:rPr lang="zh-CN" altLang="en-US" sz="2800" dirty="0">
                <a:solidFill>
                  <a:srgbClr val="333333"/>
                </a:solidFill>
                <a:latin typeface="微软雅黑" panose="020B0503020204020204" pitchFamily="34" charset="-122"/>
                <a:ea typeface="微软雅黑" panose="020B0503020204020204" pitchFamily="34" charset="-122"/>
              </a:rPr>
              <a:t>联网</a:t>
            </a:r>
            <a:endParaRPr lang="en-US" altLang="zh-CN" sz="2400" dirty="0">
              <a:solidFill>
                <a:srgbClr val="333333"/>
              </a:solidFill>
              <a:latin typeface="微软雅黑" panose="020B0503020204020204" pitchFamily="34" charset="-122"/>
              <a:ea typeface="微软雅黑" panose="020B0503020204020204" pitchFamily="34" charset="-122"/>
            </a:endParaRPr>
          </a:p>
          <a:p>
            <a:pPr>
              <a:tabLst>
                <a:tab pos="982345" algn="l"/>
              </a:tabLst>
            </a:pPr>
            <a:r>
              <a:rPr lang="en-US" altLang="zh-CN" sz="2400" b="1" dirty="0">
                <a:solidFill>
                  <a:srgbClr val="333333"/>
                </a:solidFill>
                <a:latin typeface="微软雅黑" panose="020B0503020204020204" pitchFamily="34" charset="-122"/>
                <a:ea typeface="微软雅黑" panose="020B0503020204020204" pitchFamily="34" charset="-122"/>
              </a:rPr>
              <a:t>	</a:t>
            </a:r>
            <a:r>
              <a:rPr lang="zh-CN" altLang="en-US" sz="2400" b="1" dirty="0">
                <a:solidFill>
                  <a:srgbClr val="333333"/>
                </a:solidFill>
                <a:latin typeface="微软雅黑" panose="020B0503020204020204" pitchFamily="34" charset="-122"/>
                <a:ea typeface="微软雅黑" panose="020B0503020204020204" pitchFamily="34" charset="-122"/>
              </a:rPr>
              <a:t>子课</a:t>
            </a:r>
            <a:r>
              <a:rPr lang="zh-CN" altLang="en-US" sz="2400" b="1" dirty="0" smtClean="0">
                <a:solidFill>
                  <a:srgbClr val="333333"/>
                </a:solidFill>
                <a:latin typeface="微软雅黑" panose="020B0503020204020204" pitchFamily="34" charset="-122"/>
                <a:ea typeface="微软雅黑" panose="020B0503020204020204" pitchFamily="34" charset="-122"/>
              </a:rPr>
              <a:t>题</a:t>
            </a:r>
            <a:r>
              <a:rPr lang="en-US" altLang="zh-CN" sz="2400" b="1" dirty="0" smtClean="0">
                <a:solidFill>
                  <a:srgbClr val="333333"/>
                </a:solidFill>
                <a:latin typeface="微软雅黑" panose="020B0503020204020204" pitchFamily="34" charset="-122"/>
                <a:ea typeface="微软雅黑" panose="020B0503020204020204" pitchFamily="34" charset="-122"/>
              </a:rPr>
              <a:t>1</a:t>
            </a:r>
            <a:r>
              <a:rPr lang="zh-CN" altLang="en-US" sz="2400" b="1" dirty="0" smtClean="0">
                <a:solidFill>
                  <a:srgbClr val="333333"/>
                </a:solidFill>
                <a:latin typeface="微软雅黑" panose="020B0503020204020204" pitchFamily="34" charset="-122"/>
                <a:ea typeface="微软雅黑" panose="020B0503020204020204" pitchFamily="34" charset="-122"/>
              </a:rPr>
              <a:t>：</a:t>
            </a:r>
            <a:r>
              <a:rPr lang="zh-CN" altLang="en-US" sz="2400" b="1" dirty="0">
                <a:solidFill>
                  <a:srgbClr val="333333"/>
                </a:solidFill>
                <a:latin typeface="微软雅黑" panose="020B0503020204020204" pitchFamily="34" charset="-122"/>
                <a:ea typeface="微软雅黑" panose="020B0503020204020204" pitchFamily="34" charset="-122"/>
              </a:rPr>
              <a:t>基于深度学习的鼾声识</a:t>
            </a:r>
            <a:r>
              <a:rPr lang="zh-CN" altLang="en-US" sz="2400" b="1" dirty="0" smtClean="0">
                <a:solidFill>
                  <a:srgbClr val="333333"/>
                </a:solidFill>
                <a:latin typeface="微软雅黑" panose="020B0503020204020204" pitchFamily="34" charset="-122"/>
                <a:ea typeface="微软雅黑" panose="020B0503020204020204" pitchFamily="34" charset="-122"/>
              </a:rPr>
              <a:t>别</a:t>
            </a:r>
            <a:endParaRPr lang="zh-CN" altLang="en-US" sz="2400" b="1" dirty="0">
              <a:solidFill>
                <a:srgbClr val="333333"/>
              </a:solidFill>
              <a:latin typeface="微软雅黑" panose="020B0503020204020204" pitchFamily="34" charset="-122"/>
              <a:ea typeface="微软雅黑" panose="020B0503020204020204" pitchFamily="34" charset="-122"/>
            </a:endParaRPr>
          </a:p>
        </p:txBody>
      </p:sp>
      <p:sp>
        <p:nvSpPr>
          <p:cNvPr id="53" name="矩形 1"/>
          <p:cNvSpPr/>
          <p:nvPr/>
        </p:nvSpPr>
        <p:spPr>
          <a:xfrm>
            <a:off x="294779" y="1123834"/>
            <a:ext cx="4947780" cy="1354217"/>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研究问题</a:t>
            </a:r>
            <a:r>
              <a:rPr lang="zh-CN" altLang="en-US" b="1" dirty="0" smtClean="0">
                <a:solidFill>
                  <a:srgbClr val="0000FF"/>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打鼾是睡眠中的一种非意识行为，它既能反映打鼾者本身的一些生命体征，也能监测人的生理健康状况</a:t>
            </a:r>
            <a:r>
              <a:rPr lang="zh-CN" altLang="en-US" sz="1600" dirty="0" smtClean="0">
                <a:latin typeface="微软雅黑" panose="020B0503020204020204" pitchFamily="34" charset="-122"/>
                <a:ea typeface="微软雅黑" panose="020B0503020204020204" pitchFamily="34" charset="-122"/>
              </a:rPr>
              <a:t>。本</a:t>
            </a:r>
            <a:r>
              <a:rPr lang="zh-CN" altLang="en-US" sz="1600" dirty="0">
                <a:latin typeface="微软雅黑" panose="020B0503020204020204" pitchFamily="34" charset="-122"/>
                <a:ea typeface="微软雅黑" panose="020B0503020204020204" pitchFamily="34" charset="-122"/>
              </a:rPr>
              <a:t>研究以单片机作为硬件平台，使用深度学习与 声源定位的方法，实现实时判断是否有鼾声并判断</a:t>
            </a:r>
            <a:r>
              <a:rPr lang="zh-CN" altLang="en-US" sz="1600" dirty="0" smtClean="0">
                <a:latin typeface="微软雅黑" panose="020B0503020204020204" pitchFamily="34" charset="-122"/>
                <a:ea typeface="微软雅黑" panose="020B0503020204020204" pitchFamily="34" charset="-122"/>
              </a:rPr>
              <a:t>鼾声</a:t>
            </a:r>
            <a:r>
              <a:rPr lang="zh-CN" altLang="en-US" sz="1600" dirty="0">
                <a:latin typeface="微软雅黑" panose="020B0503020204020204" pitchFamily="34" charset="-122"/>
                <a:ea typeface="微软雅黑" panose="020B0503020204020204" pitchFamily="34" charset="-122"/>
              </a:rPr>
              <a:t>的方</a:t>
            </a:r>
            <a:r>
              <a:rPr lang="zh-CN" altLang="en-US" sz="1600" dirty="0" smtClean="0">
                <a:latin typeface="微软雅黑" panose="020B0503020204020204" pitchFamily="34" charset="-122"/>
                <a:ea typeface="微软雅黑" panose="020B0503020204020204" pitchFamily="34" charset="-122"/>
              </a:rPr>
              <a:t>位</a:t>
            </a:r>
            <a:r>
              <a:rPr lang="zh-CN" altLang="en-US" sz="1600" dirty="0">
                <a:latin typeface="微软雅黑" panose="020B0503020204020204" pitchFamily="34" charset="-122"/>
                <a:ea typeface="微软雅黑" panose="020B0503020204020204" pitchFamily="34" charset="-122"/>
              </a:rPr>
              <a:t>。</a:t>
            </a:r>
          </a:p>
        </p:txBody>
      </p:sp>
      <p:sp>
        <p:nvSpPr>
          <p:cNvPr id="50" name="矩形 30"/>
          <p:cNvSpPr/>
          <p:nvPr/>
        </p:nvSpPr>
        <p:spPr>
          <a:xfrm>
            <a:off x="5285275" y="4313147"/>
            <a:ext cx="4445930" cy="2693045"/>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研究方法：</a:t>
            </a: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使用</a:t>
            </a:r>
            <a:r>
              <a:rPr lang="en-US" altLang="zh-CN" sz="1600" dirty="0">
                <a:latin typeface="微软雅黑" panose="020B0503020204020204" pitchFamily="34" charset="-122"/>
                <a:ea typeface="微软雅黑" panose="020B0503020204020204" pitchFamily="34" charset="-122"/>
              </a:rPr>
              <a:t>CNN</a:t>
            </a:r>
            <a:r>
              <a:rPr lang="zh-CN" altLang="en-US" sz="1600" dirty="0">
                <a:latin typeface="微软雅黑" panose="020B0503020204020204" pitchFamily="34" charset="-122"/>
                <a:ea typeface="微软雅黑" panose="020B0503020204020204" pitchFamily="34" charset="-122"/>
              </a:rPr>
              <a:t>在电脑进行训练，并保存训练模型</a:t>
            </a: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sym typeface="+mn-ea"/>
              </a:rPr>
              <a:t>实现</a:t>
            </a:r>
            <a:r>
              <a:rPr lang="en-US" altLang="zh-CN" sz="1600" dirty="0">
                <a:latin typeface="微软雅黑" panose="020B0503020204020204" pitchFamily="34" charset="-122"/>
                <a:ea typeface="微软雅黑" panose="020B0503020204020204" pitchFamily="34" charset="-122"/>
                <a:sym typeface="+mn-ea"/>
              </a:rPr>
              <a:t>python</a:t>
            </a:r>
            <a:r>
              <a:rPr lang="zh-CN" altLang="en-US" sz="1600" dirty="0" smtClean="0">
                <a:latin typeface="微软雅黑" panose="020B0503020204020204" pitchFamily="34" charset="-122"/>
                <a:ea typeface="微软雅黑" panose="020B0503020204020204" pitchFamily="34" charset="-122"/>
                <a:sym typeface="+mn-ea"/>
              </a:rPr>
              <a:t>转</a:t>
            </a:r>
            <a:r>
              <a:rPr lang="en-US" altLang="zh-CN" sz="1600" dirty="0" smtClean="0">
                <a:latin typeface="微软雅黑" panose="020B0503020204020204" pitchFamily="34" charset="-122"/>
                <a:ea typeface="微软雅黑" panose="020B0503020204020204" pitchFamily="34" charset="-122"/>
                <a:sym typeface="+mn-ea"/>
              </a:rPr>
              <a:t>C</a:t>
            </a:r>
            <a:r>
              <a:rPr lang="zh-CN" altLang="en-US" sz="1600" dirty="0" smtClean="0">
                <a:latin typeface="微软雅黑" panose="020B0503020204020204" pitchFamily="34" charset="-122"/>
                <a:ea typeface="微软雅黑" panose="020B0503020204020204" pitchFamily="34" charset="-122"/>
                <a:sym typeface="+mn-ea"/>
              </a:rPr>
              <a:t>部</a:t>
            </a:r>
            <a:r>
              <a:rPr lang="zh-CN" altLang="en-US" sz="1600" dirty="0">
                <a:latin typeface="微软雅黑" panose="020B0503020204020204" pitchFamily="34" charset="-122"/>
                <a:ea typeface="微软雅黑" panose="020B0503020204020204" pitchFamily="34" charset="-122"/>
                <a:sym typeface="+mn-ea"/>
              </a:rPr>
              <a:t>署，并进行模型量化，优化内存和性能</a:t>
            </a: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sym typeface="+mn-ea"/>
              </a:rPr>
              <a:t>完</a:t>
            </a:r>
            <a:r>
              <a:rPr lang="zh-CN" altLang="en-US" sz="1600" dirty="0" smtClean="0">
                <a:latin typeface="微软雅黑" panose="020B0503020204020204" pitchFamily="34" charset="-122"/>
                <a:ea typeface="微软雅黑" panose="020B0503020204020204" pitchFamily="34" charset="-122"/>
                <a:sym typeface="+mn-ea"/>
              </a:rPr>
              <a:t>成</a:t>
            </a:r>
            <a:r>
              <a:rPr lang="en-US" altLang="zh-CN" sz="1600" dirty="0" smtClean="0">
                <a:latin typeface="微软雅黑" panose="020B0503020204020204" pitchFamily="34" charset="-122"/>
                <a:ea typeface="微软雅黑" panose="020B0503020204020204" pitchFamily="34" charset="-122"/>
                <a:sym typeface="+mn-ea"/>
              </a:rPr>
              <a:t>PCB</a:t>
            </a:r>
            <a:r>
              <a:rPr lang="zh-CN" altLang="en-US" sz="1600" dirty="0" smtClean="0">
                <a:latin typeface="微软雅黑" panose="020B0503020204020204" pitchFamily="34" charset="-122"/>
                <a:ea typeface="微软雅黑" panose="020B0503020204020204" pitchFamily="34" charset="-122"/>
                <a:sym typeface="+mn-ea"/>
              </a:rPr>
              <a:t>集</a:t>
            </a:r>
            <a:r>
              <a:rPr lang="zh-CN" altLang="en-US" sz="1600" dirty="0">
                <a:latin typeface="微软雅黑" panose="020B0503020204020204" pitchFamily="34" charset="-122"/>
                <a:ea typeface="微软雅黑" panose="020B0503020204020204" pitchFamily="34" charset="-122"/>
                <a:sym typeface="+mn-ea"/>
              </a:rPr>
              <a:t>成，可实现鼾声识别及定位、气囊控制等功能</a:t>
            </a: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采用麦克风阵列实现声源定位</a:t>
            </a:r>
            <a:r>
              <a:rPr lang="zh-CN" altLang="en-US" sz="1600" dirty="0" smtClean="0">
                <a:latin typeface="微软雅黑" panose="020B0503020204020204" pitchFamily="34" charset="-122"/>
                <a:ea typeface="微软雅黑" panose="020B0503020204020204" pitchFamily="34" charset="-122"/>
              </a:rPr>
              <a:t>，以确</a:t>
            </a:r>
            <a:r>
              <a:rPr lang="zh-CN" altLang="en-US" sz="1600" dirty="0">
                <a:latin typeface="微软雅黑" panose="020B0503020204020204" pitchFamily="34" charset="-122"/>
                <a:ea typeface="微软雅黑" panose="020B0503020204020204" pitchFamily="34" charset="-122"/>
              </a:rPr>
              <a:t>定鼾声</a:t>
            </a:r>
            <a:r>
              <a:rPr lang="zh-CN" altLang="en-US" sz="1600" dirty="0" smtClean="0">
                <a:latin typeface="微软雅黑" panose="020B0503020204020204" pitchFamily="34" charset="-122"/>
                <a:ea typeface="微软雅黑" panose="020B0503020204020204" pitchFamily="34" charset="-122"/>
              </a:rPr>
              <a:t>的方</a:t>
            </a:r>
            <a:r>
              <a:rPr lang="zh-CN" altLang="en-US" sz="1600" dirty="0">
                <a:latin typeface="微软雅黑" panose="020B0503020204020204" pitchFamily="34" charset="-122"/>
                <a:ea typeface="微软雅黑" panose="020B0503020204020204" pitchFamily="34" charset="-122"/>
              </a:rPr>
              <a:t>位</a:t>
            </a:r>
          </a:p>
          <a:p>
            <a:pPr marL="285750" indent="-285750" fontAlgn="auto">
              <a:spcAft>
                <a:spcPts val="600"/>
              </a:spcAft>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在真实环境中进行实验测试</a:t>
            </a:r>
          </a:p>
          <a:p>
            <a:pPr indent="0">
              <a:buFont typeface="Arial" panose="020B0604020202020204" pitchFamily="34" charset="0"/>
              <a:buNone/>
            </a:pPr>
            <a:r>
              <a:rPr lang="zh-CN" altLang="en-US" b="1" dirty="0">
                <a:solidFill>
                  <a:srgbClr val="0000FF"/>
                </a:solidFill>
                <a:latin typeface="微软雅黑" panose="020B0503020204020204" pitchFamily="34" charset="-122"/>
                <a:ea typeface="微软雅黑" panose="020B0503020204020204" pitchFamily="34" charset="-122"/>
                <a:sym typeface="+mn-ea"/>
              </a:rPr>
              <a:t>实验结果：</a:t>
            </a:r>
            <a:r>
              <a:rPr lang="zh-CN" altLang="en-US" sz="1600" dirty="0">
                <a:solidFill>
                  <a:schemeClr val="tx1"/>
                </a:solidFill>
                <a:latin typeface="微软雅黑" panose="020B0503020204020204" pitchFamily="34" charset="-122"/>
                <a:ea typeface="微软雅黑" panose="020B0503020204020204" pitchFamily="34" charset="-122"/>
              </a:rPr>
              <a:t>鼾声识别准确率可达</a:t>
            </a:r>
            <a:r>
              <a:rPr lang="en-US" altLang="zh-CN" sz="1600" dirty="0">
                <a:solidFill>
                  <a:schemeClr val="tx1"/>
                </a:solidFill>
                <a:latin typeface="微软雅黑" panose="020B0503020204020204" pitchFamily="34" charset="-122"/>
                <a:ea typeface="微软雅黑" panose="020B0503020204020204" pitchFamily="34" charset="-122"/>
              </a:rPr>
              <a:t>90%</a:t>
            </a:r>
            <a:r>
              <a:rPr lang="zh-CN" altLang="en-US" sz="1600" dirty="0">
                <a:solidFill>
                  <a:schemeClr val="tx1"/>
                </a:solidFill>
                <a:latin typeface="微软雅黑" panose="020B0503020204020204" pitchFamily="34" charset="-122"/>
                <a:ea typeface="微软雅黑" panose="020B0503020204020204" pitchFamily="34" charset="-122"/>
              </a:rPr>
              <a:t>以上</a:t>
            </a:r>
          </a:p>
        </p:txBody>
      </p:sp>
      <p:pic>
        <p:nvPicPr>
          <p:cNvPr id="51" name="object 2"/>
          <p:cNvPicPr/>
          <p:nvPr/>
        </p:nvPicPr>
        <p:blipFill>
          <a:blip r:embed="rId6" cstate="print"/>
          <a:stretch>
            <a:fillRect/>
          </a:stretch>
        </p:blipFill>
        <p:spPr>
          <a:xfrm>
            <a:off x="4039966" y="4708527"/>
            <a:ext cx="1175003" cy="1415795"/>
          </a:xfrm>
          <a:prstGeom prst="rect">
            <a:avLst/>
          </a:prstGeom>
        </p:spPr>
      </p:pic>
    </p:spTree>
    <p:extLst>
      <p:ext uri="{BB962C8B-B14F-4D97-AF65-F5344CB8AC3E}">
        <p14:creationId xmlns:p14="http://schemas.microsoft.com/office/powerpoint/2010/main" val="125191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p:cNvSpPr txBox="1"/>
          <p:nvPr/>
        </p:nvSpPr>
        <p:spPr>
          <a:xfrm>
            <a:off x="319180" y="4199694"/>
            <a:ext cx="4979964" cy="1520929"/>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FF"/>
                </a:solidFill>
                <a:latin typeface="微软雅黑" pitchFamily="34" charset="-122"/>
                <a:cs typeface="微软雅黑" pitchFamily="34" charset="-122"/>
              </a:rPr>
              <a:t>主要挑战</a:t>
            </a:r>
            <a:endParaRPr sz="1800" b="1" dirty="0">
              <a:latin typeface="微软雅黑" pitchFamily="34" charset="-122"/>
              <a:cs typeface="微软雅黑" pitchFamily="34" charset="-122"/>
            </a:endParaRPr>
          </a:p>
          <a:p>
            <a:pPr marL="299085" indent="-287020" defTabSz="-635">
              <a:lnSpc>
                <a:spcPct val="100000"/>
              </a:lnSpc>
              <a:spcBef>
                <a:spcPts val="5"/>
              </a:spcBef>
              <a:buFont typeface="Wingdings" charset="2"/>
              <a:buChar char=""/>
              <a:tabLst>
                <a:tab pos="299720" algn="l"/>
              </a:tabLst>
            </a:pPr>
            <a:r>
              <a:rPr lang="en-US" altLang="zh-CN" sz="1600" spc="-5" dirty="0" err="1">
                <a:solidFill>
                  <a:srgbClr val="C00000"/>
                </a:solidFill>
                <a:latin typeface="微软雅黑" pitchFamily="34" charset="-122"/>
                <a:ea typeface="微软雅黑" panose="020B0503020204020204" pitchFamily="34" charset="-122"/>
              </a:rPr>
              <a:t>ChatGPT</a:t>
            </a:r>
            <a:r>
              <a:rPr lang="zh-CN" altLang="en-US" sz="1600" spc="-5" dirty="0">
                <a:solidFill>
                  <a:srgbClr val="C00000"/>
                </a:solidFill>
                <a:latin typeface="微软雅黑" pitchFamily="34" charset="-122"/>
                <a:ea typeface="微软雅黑" panose="020B0503020204020204" pitchFamily="34" charset="-122"/>
              </a:rPr>
              <a:t>在处理大量错误知识点时，分析深度不足，需要进一步细化和优化调试。</a:t>
            </a:r>
          </a:p>
          <a:p>
            <a:pPr marL="299085" indent="-287020" defTabSz="-635">
              <a:lnSpc>
                <a:spcPct val="100000"/>
              </a:lnSpc>
              <a:spcBef>
                <a:spcPts val="5"/>
              </a:spcBef>
              <a:buFont typeface="Wingdings" charset="2"/>
              <a:buChar char=""/>
              <a:tabLst>
                <a:tab pos="299720" algn="l"/>
              </a:tabLst>
            </a:pPr>
            <a:r>
              <a:rPr lang="zh-CN" altLang="en-US" sz="1600" spc="-5" dirty="0">
                <a:solidFill>
                  <a:srgbClr val="C00000"/>
                </a:solidFill>
                <a:latin typeface="微软雅黑" pitchFamily="34" charset="-122"/>
                <a:ea typeface="微软雅黑" panose="020B0503020204020204" pitchFamily="34" charset="-122"/>
              </a:rPr>
              <a:t>在为学生提供提升建议时，</a:t>
            </a:r>
            <a:r>
              <a:rPr lang="en-US" altLang="zh-CN" sz="1600" spc="-5" dirty="0" err="1">
                <a:solidFill>
                  <a:srgbClr val="C00000"/>
                </a:solidFill>
                <a:latin typeface="微软雅黑" pitchFamily="34" charset="-122"/>
                <a:ea typeface="微软雅黑" panose="020B0503020204020204" pitchFamily="34" charset="-122"/>
              </a:rPr>
              <a:t>ChatGPT</a:t>
            </a:r>
            <a:r>
              <a:rPr lang="zh-CN" altLang="en-US" sz="1600" spc="-5" dirty="0">
                <a:solidFill>
                  <a:srgbClr val="C00000"/>
                </a:solidFill>
                <a:latin typeface="微软雅黑" pitchFamily="34" charset="-122"/>
                <a:ea typeface="微软雅黑" panose="020B0503020204020204" pitchFamily="34" charset="-122"/>
              </a:rPr>
              <a:t>的回答针对性不够，需要增强个性化反馈。</a:t>
            </a:r>
          </a:p>
          <a:p>
            <a:pPr marL="299085" indent="-287020" defTabSz="-635">
              <a:lnSpc>
                <a:spcPct val="100000"/>
              </a:lnSpc>
              <a:spcBef>
                <a:spcPts val="5"/>
              </a:spcBef>
              <a:buFont typeface="Wingdings" charset="2"/>
              <a:buChar char=""/>
              <a:tabLst>
                <a:tab pos="299720" algn="l"/>
              </a:tabLst>
            </a:pPr>
            <a:r>
              <a:rPr lang="zh-CN" altLang="en-US" sz="1600" spc="-5" dirty="0">
                <a:solidFill>
                  <a:srgbClr val="C00000"/>
                </a:solidFill>
                <a:latin typeface="微软雅黑" pitchFamily="34" charset="-122"/>
                <a:ea typeface="微软雅黑" panose="020B0503020204020204" pitchFamily="34" charset="-122"/>
              </a:rPr>
              <a:t>新题目的难度和质量控</a:t>
            </a:r>
            <a:r>
              <a:rPr lang="zh-CN" altLang="en-US" sz="1600" spc="-5" dirty="0" smtClean="0">
                <a:solidFill>
                  <a:srgbClr val="C00000"/>
                </a:solidFill>
                <a:latin typeface="微软雅黑" pitchFamily="34" charset="-122"/>
                <a:ea typeface="微软雅黑" panose="020B0503020204020204" pitchFamily="34" charset="-122"/>
              </a:rPr>
              <a:t>制有待加强</a:t>
            </a:r>
            <a:endParaRPr lang="en-AU" altLang="zh-CN" sz="1600" spc="-5" dirty="0">
              <a:solidFill>
                <a:srgbClr val="C00000"/>
              </a:solidFill>
              <a:latin typeface="微软雅黑" pitchFamily="34" charset="-122"/>
              <a:ea typeface="微软雅黑" pitchFamily="34" charset="-122"/>
            </a:endParaRPr>
          </a:p>
        </p:txBody>
      </p:sp>
      <p:sp>
        <p:nvSpPr>
          <p:cNvPr id="6" name="object 5"/>
          <p:cNvSpPr txBox="1"/>
          <p:nvPr/>
        </p:nvSpPr>
        <p:spPr>
          <a:xfrm>
            <a:off x="5641720" y="6328695"/>
            <a:ext cx="4163407" cy="543560"/>
          </a:xfrm>
          <a:prstGeom prst="rect">
            <a:avLst/>
          </a:prstGeom>
        </p:spPr>
        <p:txBody>
          <a:bodyPr vert="horz" wrap="square" lIns="0" tIns="12700" rIns="0" bIns="0" rtlCol="0">
            <a:spAutoFit/>
          </a:bodyPr>
          <a:lstStyle/>
          <a:p>
            <a:pPr marL="12700">
              <a:lnSpc>
                <a:spcPct val="100000"/>
              </a:lnSpc>
              <a:spcBef>
                <a:spcPts val="100"/>
              </a:spcBef>
            </a:pPr>
            <a:r>
              <a:rPr sz="1800" b="1" dirty="0" err="1">
                <a:solidFill>
                  <a:srgbClr val="0000FF"/>
                </a:solidFill>
                <a:latin typeface="微软雅黑" pitchFamily="34" charset="-122"/>
                <a:cs typeface="微软雅黑" pitchFamily="34" charset="-122"/>
              </a:rPr>
              <a:t>参与人员</a:t>
            </a:r>
            <a:r>
              <a:rPr sz="1800" b="1" spc="-50" dirty="0">
                <a:solidFill>
                  <a:srgbClr val="0000FF"/>
                </a:solidFill>
                <a:latin typeface="微软雅黑" pitchFamily="34" charset="-122"/>
                <a:cs typeface="微软雅黑" pitchFamily="34" charset="-122"/>
              </a:rPr>
              <a:t> </a:t>
            </a:r>
            <a:r>
              <a:rPr sz="1800" b="1" dirty="0" smtClean="0">
                <a:solidFill>
                  <a:srgbClr val="0000FF"/>
                </a:solidFill>
                <a:latin typeface="微软雅黑" pitchFamily="34" charset="-122"/>
                <a:cs typeface="微软雅黑" pitchFamily="34" charset="-122"/>
              </a:rPr>
              <a:t>:</a:t>
            </a:r>
            <a:endParaRPr lang="en-US" sz="1800" b="1" dirty="0" smtClean="0">
              <a:solidFill>
                <a:srgbClr val="0000FF"/>
              </a:solidFill>
              <a:latin typeface="微软雅黑" pitchFamily="34" charset="-122"/>
              <a:cs typeface="微软雅黑" pitchFamily="34" charset="-122"/>
            </a:endParaRPr>
          </a:p>
          <a:p>
            <a:pPr marL="12700">
              <a:lnSpc>
                <a:spcPct val="100000"/>
              </a:lnSpc>
              <a:spcBef>
                <a:spcPts val="100"/>
              </a:spcBef>
            </a:pPr>
            <a:r>
              <a:rPr lang="en-AU" altLang="zh-CN" sz="1600" spc="-5" dirty="0" err="1" smtClean="0">
                <a:latin typeface="微软雅黑" pitchFamily="34" charset="-122"/>
                <a:ea typeface="微软雅黑" pitchFamily="34" charset="-122"/>
                <a:cs typeface="微软雅黑" pitchFamily="34" charset="-122"/>
              </a:rPr>
              <a:t>康子墨</a:t>
            </a:r>
            <a:r>
              <a:rPr lang="zh-CN" altLang="en-US" sz="1600" spc="-5" dirty="0" smtClean="0">
                <a:latin typeface="微软雅黑" pitchFamily="34" charset="-122"/>
                <a:ea typeface="微软雅黑" pitchFamily="34" charset="-122"/>
                <a:cs typeface="微软雅黑" pitchFamily="34" charset="-122"/>
              </a:rPr>
              <a:t>（大四）</a:t>
            </a:r>
            <a:r>
              <a:rPr lang="en-AU" altLang="zh-CN" sz="1600" spc="-5" dirty="0" smtClean="0">
                <a:latin typeface="微软雅黑" pitchFamily="34" charset="-122"/>
                <a:ea typeface="微软雅黑" pitchFamily="34" charset="-122"/>
                <a:cs typeface="微软雅黑" pitchFamily="34" charset="-122"/>
              </a:rPr>
              <a:t>、</a:t>
            </a:r>
            <a:r>
              <a:rPr lang="en-AU" altLang="zh-CN" sz="1600" spc="-5" dirty="0" err="1" smtClean="0">
                <a:latin typeface="微软雅黑" pitchFamily="34" charset="-122"/>
                <a:ea typeface="微软雅黑" pitchFamily="34" charset="-122"/>
                <a:cs typeface="微软雅黑" pitchFamily="34" charset="-122"/>
              </a:rPr>
              <a:t>刘宇</a:t>
            </a:r>
            <a:r>
              <a:rPr lang="zh-CN" altLang="en-US" sz="1600" spc="-5" dirty="0" smtClean="0">
                <a:latin typeface="微软雅黑" pitchFamily="34" charset="-122"/>
                <a:ea typeface="微软雅黑" pitchFamily="34" charset="-122"/>
                <a:cs typeface="微软雅黑" pitchFamily="34" charset="-122"/>
              </a:rPr>
              <a:t>（大三）</a:t>
            </a:r>
            <a:endParaRPr lang="en-AU" altLang="zh-CN" sz="1600" spc="-5" dirty="0" smtClean="0">
              <a:latin typeface="微软雅黑" pitchFamily="34" charset="-122"/>
              <a:ea typeface="微软雅黑" pitchFamily="34" charset="-122"/>
              <a:cs typeface="微软雅黑" pitchFamily="34" charset="-122"/>
            </a:endParaRPr>
          </a:p>
        </p:txBody>
      </p:sp>
      <p:sp>
        <p:nvSpPr>
          <p:cNvPr id="9" name="object 8"/>
          <p:cNvSpPr/>
          <p:nvPr/>
        </p:nvSpPr>
        <p:spPr>
          <a:xfrm>
            <a:off x="230979" y="3008345"/>
            <a:ext cx="4765040" cy="1085215"/>
          </a:xfrm>
          <a:custGeom>
            <a:avLst/>
            <a:gdLst/>
            <a:ahLst/>
            <a:cxnLst/>
            <a:rect l="l" t="t" r="r" b="b"/>
            <a:pathLst>
              <a:path w="4925695" h="1397635">
                <a:moveTo>
                  <a:pt x="4838115" y="0"/>
                </a:moveTo>
                <a:lnTo>
                  <a:pt x="87452" y="0"/>
                </a:lnTo>
                <a:lnTo>
                  <a:pt x="53412" y="6872"/>
                </a:lnTo>
                <a:lnTo>
                  <a:pt x="25614" y="25614"/>
                </a:lnTo>
                <a:lnTo>
                  <a:pt x="6872" y="53412"/>
                </a:lnTo>
                <a:lnTo>
                  <a:pt x="0" y="87452"/>
                </a:lnTo>
                <a:lnTo>
                  <a:pt x="0" y="1310043"/>
                </a:lnTo>
                <a:lnTo>
                  <a:pt x="6872" y="1344085"/>
                </a:lnTo>
                <a:lnTo>
                  <a:pt x="25614" y="1371887"/>
                </a:lnTo>
                <a:lnTo>
                  <a:pt x="53412" y="1390633"/>
                </a:lnTo>
                <a:lnTo>
                  <a:pt x="87452" y="1397508"/>
                </a:lnTo>
                <a:lnTo>
                  <a:pt x="4838115" y="1397508"/>
                </a:lnTo>
                <a:lnTo>
                  <a:pt x="4872155" y="1390633"/>
                </a:lnTo>
                <a:lnTo>
                  <a:pt x="4899953" y="1371887"/>
                </a:lnTo>
                <a:lnTo>
                  <a:pt x="4918695" y="1344085"/>
                </a:lnTo>
                <a:lnTo>
                  <a:pt x="4925568" y="1310043"/>
                </a:lnTo>
                <a:lnTo>
                  <a:pt x="4925568" y="87452"/>
                </a:lnTo>
                <a:lnTo>
                  <a:pt x="4918695" y="53412"/>
                </a:lnTo>
                <a:lnTo>
                  <a:pt x="4899953" y="25614"/>
                </a:lnTo>
                <a:lnTo>
                  <a:pt x="4872155" y="6872"/>
                </a:lnTo>
                <a:lnTo>
                  <a:pt x="4838115" y="0"/>
                </a:lnTo>
                <a:close/>
              </a:path>
            </a:pathLst>
          </a:custGeom>
          <a:solidFill>
            <a:srgbClr val="FFFFFF"/>
          </a:solidFill>
        </p:spPr>
        <p:txBody>
          <a:bodyPr wrap="square" lIns="0" tIns="0" rIns="0" bIns="0" rtlCol="0"/>
          <a:lstStyle/>
          <a:p>
            <a:endParaRPr/>
          </a:p>
        </p:txBody>
      </p:sp>
      <p:sp>
        <p:nvSpPr>
          <p:cNvPr id="10" name="object 9"/>
          <p:cNvSpPr/>
          <p:nvPr/>
        </p:nvSpPr>
        <p:spPr>
          <a:xfrm>
            <a:off x="319180" y="3051659"/>
            <a:ext cx="4977395" cy="1080726"/>
          </a:xfrm>
          <a:custGeom>
            <a:avLst/>
            <a:gdLst/>
            <a:ahLst/>
            <a:cxnLst/>
            <a:rect l="l" t="t" r="r" b="b"/>
            <a:pathLst>
              <a:path w="4925695" h="1397635">
                <a:moveTo>
                  <a:pt x="0" y="87452"/>
                </a:moveTo>
                <a:lnTo>
                  <a:pt x="6872" y="53412"/>
                </a:lnTo>
                <a:lnTo>
                  <a:pt x="25614" y="25614"/>
                </a:lnTo>
                <a:lnTo>
                  <a:pt x="53412" y="6872"/>
                </a:lnTo>
                <a:lnTo>
                  <a:pt x="87452" y="0"/>
                </a:lnTo>
                <a:lnTo>
                  <a:pt x="4838115" y="0"/>
                </a:lnTo>
                <a:lnTo>
                  <a:pt x="4872155" y="6872"/>
                </a:lnTo>
                <a:lnTo>
                  <a:pt x="4899953" y="25614"/>
                </a:lnTo>
                <a:lnTo>
                  <a:pt x="4918695" y="53412"/>
                </a:lnTo>
                <a:lnTo>
                  <a:pt x="4925568" y="87452"/>
                </a:lnTo>
                <a:lnTo>
                  <a:pt x="4925568" y="1310043"/>
                </a:lnTo>
                <a:lnTo>
                  <a:pt x="4918695" y="1344085"/>
                </a:lnTo>
                <a:lnTo>
                  <a:pt x="4899953" y="1371887"/>
                </a:lnTo>
                <a:lnTo>
                  <a:pt x="4872155" y="1390633"/>
                </a:lnTo>
                <a:lnTo>
                  <a:pt x="4838115" y="1397508"/>
                </a:lnTo>
                <a:lnTo>
                  <a:pt x="87452" y="1397508"/>
                </a:lnTo>
                <a:lnTo>
                  <a:pt x="53412" y="1390633"/>
                </a:lnTo>
                <a:lnTo>
                  <a:pt x="25614" y="1371887"/>
                </a:lnTo>
                <a:lnTo>
                  <a:pt x="6872" y="1344085"/>
                </a:lnTo>
                <a:lnTo>
                  <a:pt x="0" y="1310043"/>
                </a:lnTo>
                <a:lnTo>
                  <a:pt x="0" y="87452"/>
                </a:lnTo>
                <a:close/>
              </a:path>
            </a:pathLst>
          </a:custGeom>
          <a:ln w="19812">
            <a:solidFill>
              <a:srgbClr val="F78407"/>
            </a:solidFill>
          </a:ln>
        </p:spPr>
        <p:txBody>
          <a:bodyPr wrap="square" lIns="0" tIns="0" rIns="0" bIns="0" rtlCol="0"/>
          <a:lstStyle/>
          <a:p>
            <a:endParaRPr/>
          </a:p>
        </p:txBody>
      </p:sp>
      <p:sp>
        <p:nvSpPr>
          <p:cNvPr id="13" name="object 12"/>
          <p:cNvSpPr/>
          <p:nvPr/>
        </p:nvSpPr>
        <p:spPr>
          <a:xfrm>
            <a:off x="5656814" y="991584"/>
            <a:ext cx="4148313" cy="2187829"/>
          </a:xfrm>
          <a:custGeom>
            <a:avLst/>
            <a:gdLst/>
            <a:ahLst/>
            <a:cxnLst/>
            <a:rect l="l" t="t" r="r" b="b"/>
            <a:pathLst>
              <a:path w="3881754" h="2016760">
                <a:moveTo>
                  <a:pt x="0" y="126174"/>
                </a:moveTo>
                <a:lnTo>
                  <a:pt x="9915" y="77061"/>
                </a:lnTo>
                <a:lnTo>
                  <a:pt x="36955" y="36955"/>
                </a:lnTo>
                <a:lnTo>
                  <a:pt x="77061" y="9915"/>
                </a:lnTo>
                <a:lnTo>
                  <a:pt x="126174" y="0"/>
                </a:lnTo>
                <a:lnTo>
                  <a:pt x="3755453" y="0"/>
                </a:lnTo>
                <a:lnTo>
                  <a:pt x="3804566" y="9915"/>
                </a:lnTo>
                <a:lnTo>
                  <a:pt x="3844672" y="36955"/>
                </a:lnTo>
                <a:lnTo>
                  <a:pt x="3871712" y="77061"/>
                </a:lnTo>
                <a:lnTo>
                  <a:pt x="3881628" y="126174"/>
                </a:lnTo>
                <a:lnTo>
                  <a:pt x="3881628" y="1890052"/>
                </a:lnTo>
                <a:lnTo>
                  <a:pt x="3871712" y="1939165"/>
                </a:lnTo>
                <a:lnTo>
                  <a:pt x="3844672" y="1979271"/>
                </a:lnTo>
                <a:lnTo>
                  <a:pt x="3804566" y="2006311"/>
                </a:lnTo>
                <a:lnTo>
                  <a:pt x="3755453" y="2016226"/>
                </a:lnTo>
                <a:lnTo>
                  <a:pt x="126174" y="2016226"/>
                </a:lnTo>
                <a:lnTo>
                  <a:pt x="77061" y="2006311"/>
                </a:lnTo>
                <a:lnTo>
                  <a:pt x="36955" y="1979271"/>
                </a:lnTo>
                <a:lnTo>
                  <a:pt x="9915" y="1939165"/>
                </a:lnTo>
                <a:lnTo>
                  <a:pt x="0" y="1890052"/>
                </a:lnTo>
                <a:lnTo>
                  <a:pt x="0" y="126174"/>
                </a:lnTo>
                <a:close/>
              </a:path>
            </a:pathLst>
          </a:custGeom>
          <a:ln w="19812">
            <a:solidFill>
              <a:srgbClr val="F78407"/>
            </a:solidFill>
          </a:ln>
        </p:spPr>
        <p:txBody>
          <a:bodyPr wrap="square" lIns="0" tIns="0" rIns="0" bIns="0" rtlCol="0"/>
          <a:lstStyle/>
          <a:p>
            <a:endParaRPr/>
          </a:p>
        </p:txBody>
      </p:sp>
      <p:sp>
        <p:nvSpPr>
          <p:cNvPr id="14" name="object 13"/>
          <p:cNvSpPr txBox="1"/>
          <p:nvPr/>
        </p:nvSpPr>
        <p:spPr>
          <a:xfrm>
            <a:off x="5843978" y="2144348"/>
            <a:ext cx="1414826" cy="258404"/>
          </a:xfrm>
          <a:prstGeom prst="rect">
            <a:avLst/>
          </a:prstGeom>
        </p:spPr>
        <p:txBody>
          <a:bodyPr vert="horz" wrap="square" lIns="0" tIns="12065" rIns="0" bIns="0" rtlCol="0">
            <a:spAutoFit/>
          </a:bodyPr>
          <a:lstStyle/>
          <a:p>
            <a:pPr marL="12700">
              <a:lnSpc>
                <a:spcPct val="100000"/>
              </a:lnSpc>
              <a:spcBef>
                <a:spcPts val="95"/>
              </a:spcBef>
            </a:pPr>
            <a:r>
              <a:rPr lang="zh-CN" altLang="en-US" sz="1600" b="1" spc="-5" dirty="0" smtClean="0">
                <a:solidFill>
                  <a:srgbClr val="C00000"/>
                </a:solidFill>
                <a:latin typeface="微软雅黑" pitchFamily="34" charset="-122"/>
                <a:ea typeface="微软雅黑" panose="020B0503020204020204" pitchFamily="34" charset="-122"/>
                <a:cs typeface="微软雅黑" pitchFamily="34" charset="-122"/>
              </a:rPr>
              <a:t>平台工作</a:t>
            </a:r>
            <a:r>
              <a:rPr sz="1600" b="1" spc="-5" dirty="0" err="1" smtClean="0">
                <a:solidFill>
                  <a:srgbClr val="C00000"/>
                </a:solidFill>
                <a:latin typeface="微软雅黑" pitchFamily="34" charset="-122"/>
                <a:ea typeface="微软雅黑" panose="020B0503020204020204" pitchFamily="34" charset="-122"/>
                <a:cs typeface="微软雅黑" pitchFamily="34" charset="-122"/>
              </a:rPr>
              <a:t>流程</a:t>
            </a:r>
            <a:endParaRPr sz="1600" dirty="0">
              <a:latin typeface="微软雅黑" pitchFamily="34" charset="-122"/>
              <a:ea typeface="微软雅黑" panose="020B0503020204020204" pitchFamily="34" charset="-122"/>
              <a:cs typeface="微软雅黑" pitchFamily="34" charset="-122"/>
            </a:endParaRPr>
          </a:p>
        </p:txBody>
      </p:sp>
      <p:sp>
        <p:nvSpPr>
          <p:cNvPr id="15" name="object 14"/>
          <p:cNvSpPr txBox="1"/>
          <p:nvPr/>
        </p:nvSpPr>
        <p:spPr>
          <a:xfrm>
            <a:off x="454495" y="3305862"/>
            <a:ext cx="4787373" cy="805349"/>
          </a:xfrm>
          <a:prstGeom prst="rect">
            <a:avLst/>
          </a:prstGeom>
        </p:spPr>
        <p:txBody>
          <a:bodyPr vert="horz" wrap="square" lIns="0" tIns="66040" rIns="0" bIns="0" rtlCol="0">
            <a:spAutoFit/>
          </a:bodyPr>
          <a:lstStyle/>
          <a:p>
            <a:pPr marL="12700" marR="5080">
              <a:lnSpc>
                <a:spcPct val="100000"/>
              </a:lnSpc>
              <a:spcBef>
                <a:spcPts val="420"/>
              </a:spcBef>
            </a:pPr>
            <a:r>
              <a:rPr lang="zh-CN" altLang="en-US" sz="1600" spc="-5" smtClean="0">
                <a:latin typeface="微软雅黑" pitchFamily="34" charset="-122"/>
                <a:ea typeface="微软雅黑" pitchFamily="34" charset="-122"/>
              </a:rPr>
              <a:t>本研究的数据主要由香港中文大学提供，包括参与者的日语练习题（</a:t>
            </a:r>
            <a:r>
              <a:rPr lang="en-US" altLang="zh-CN" sz="1600" spc="-5" smtClean="0">
                <a:latin typeface="微软雅黑" pitchFamily="34" charset="-122"/>
                <a:ea typeface="微软雅黑" pitchFamily="34" charset="-122"/>
              </a:rPr>
              <a:t>N4</a:t>
            </a:r>
            <a:r>
              <a:rPr lang="zh-CN" altLang="en-US" sz="1600" spc="-5" smtClean="0">
                <a:latin typeface="微软雅黑" pitchFamily="34" charset="-122"/>
                <a:ea typeface="微软雅黑" pitchFamily="34" charset="-122"/>
              </a:rPr>
              <a:t>难度）和相应的日语练习样卷。这些数据为平台开发和评估提供了重要的实证依据。</a:t>
            </a:r>
            <a:endParaRPr lang="en-AU" sz="1600" spc="-5" dirty="0" err="1">
              <a:latin typeface="微软雅黑" pitchFamily="34" charset="-122"/>
              <a:ea typeface="微软雅黑" pitchFamily="34" charset="-122"/>
            </a:endParaRPr>
          </a:p>
        </p:txBody>
      </p:sp>
      <p:sp>
        <p:nvSpPr>
          <p:cNvPr id="19" name="object 18"/>
          <p:cNvSpPr txBox="1"/>
          <p:nvPr/>
        </p:nvSpPr>
        <p:spPr>
          <a:xfrm>
            <a:off x="6122399" y="1715371"/>
            <a:ext cx="43434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微软雅黑" pitchFamily="34" charset="-122"/>
                <a:cs typeface="微软雅黑" pitchFamily="34" charset="-122"/>
              </a:rPr>
              <a:t>格式转换</a:t>
            </a:r>
            <a:endParaRPr sz="800">
              <a:latin typeface="微软雅黑" pitchFamily="34" charset="-122"/>
              <a:cs typeface="微软雅黑" pitchFamily="34" charset="-122"/>
            </a:endParaRPr>
          </a:p>
        </p:txBody>
      </p:sp>
      <p:sp>
        <p:nvSpPr>
          <p:cNvPr id="23" name="object 22"/>
          <p:cNvSpPr txBox="1"/>
          <p:nvPr/>
        </p:nvSpPr>
        <p:spPr>
          <a:xfrm>
            <a:off x="7349220" y="1715371"/>
            <a:ext cx="43434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微软雅黑" pitchFamily="34" charset="-122"/>
                <a:cs typeface="微软雅黑" pitchFamily="34" charset="-122"/>
              </a:rPr>
              <a:t>数据切分</a:t>
            </a:r>
            <a:endParaRPr sz="800">
              <a:latin typeface="微软雅黑" pitchFamily="34" charset="-122"/>
              <a:cs typeface="微软雅黑" pitchFamily="34" charset="-122"/>
            </a:endParaRPr>
          </a:p>
        </p:txBody>
      </p:sp>
      <p:sp>
        <p:nvSpPr>
          <p:cNvPr id="44" name="object 43"/>
          <p:cNvSpPr txBox="1"/>
          <p:nvPr/>
        </p:nvSpPr>
        <p:spPr>
          <a:xfrm>
            <a:off x="7349220" y="2761216"/>
            <a:ext cx="43434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微软雅黑" pitchFamily="34" charset="-122"/>
                <a:cs typeface="微软雅黑" pitchFamily="34" charset="-122"/>
              </a:rPr>
              <a:t>鼾声识别</a:t>
            </a:r>
            <a:endParaRPr sz="800">
              <a:latin typeface="微软雅黑" pitchFamily="34" charset="-122"/>
              <a:cs typeface="微软雅黑" pitchFamily="34" charset="-122"/>
            </a:endParaRPr>
          </a:p>
        </p:txBody>
      </p:sp>
      <p:sp>
        <p:nvSpPr>
          <p:cNvPr id="48" name="object 47"/>
          <p:cNvSpPr txBox="1"/>
          <p:nvPr/>
        </p:nvSpPr>
        <p:spPr>
          <a:xfrm>
            <a:off x="169659" y="5709965"/>
            <a:ext cx="5257043" cy="1243289"/>
          </a:xfrm>
          <a:prstGeom prst="rect">
            <a:avLst/>
          </a:prstGeom>
        </p:spPr>
        <p:txBody>
          <a:bodyPr vert="horz" wrap="square" lIns="0" tIns="12065" rIns="0" bIns="0" rtlCol="0">
            <a:spAutoFit/>
          </a:bodyPr>
          <a:lstStyle/>
          <a:p>
            <a:pPr marL="209550" marR="5080" indent="0">
              <a:lnSpc>
                <a:spcPct val="100000"/>
              </a:lnSpc>
              <a:spcBef>
                <a:spcPts val="95"/>
              </a:spcBef>
              <a:buFont typeface="Arial" charset="0"/>
              <a:buNone/>
            </a:pPr>
            <a:r>
              <a:rPr sz="1600" b="1" spc="-5" dirty="0">
                <a:solidFill>
                  <a:srgbClr val="C00000"/>
                </a:solidFill>
                <a:latin typeface="微软雅黑" pitchFamily="34" charset="-122"/>
                <a:cs typeface="微软雅黑" pitchFamily="34" charset="-122"/>
              </a:rPr>
              <a:t>数据处理：</a:t>
            </a:r>
            <a:r>
              <a:rPr sz="1600" spc="-5" dirty="0">
                <a:solidFill>
                  <a:srgbClr val="121212"/>
                </a:solidFill>
                <a:latin typeface="微软雅黑" pitchFamily="34" charset="-122"/>
                <a:cs typeface="微软雅黑" pitchFamily="34" charset="-122"/>
              </a:rPr>
              <a:t>使用Langchain工具对学生的学习练习数据进行预处理，将其切分为知识点后输入模型。通过ChatGPT的API接口分析学生在练习中的错误，识别其错误的知识点并生成针对性的个性化练习题，帮助学生复习和巩固弱点知识。</a:t>
            </a:r>
            <a:endParaRPr lang="en-AU" sz="1600" spc="-5" dirty="0">
              <a:solidFill>
                <a:srgbClr val="121212"/>
              </a:solidFill>
              <a:latin typeface="微软雅黑" pitchFamily="34" charset="-122"/>
              <a:cs typeface="微软雅黑" pitchFamily="34" charset="-122"/>
            </a:endParaRPr>
          </a:p>
        </p:txBody>
      </p:sp>
      <p:sp>
        <p:nvSpPr>
          <p:cNvPr id="53" name="矩形 1"/>
          <p:cNvSpPr/>
          <p:nvPr/>
        </p:nvSpPr>
        <p:spPr>
          <a:xfrm>
            <a:off x="231008" y="943365"/>
            <a:ext cx="5179556" cy="2031325"/>
          </a:xfrm>
          <a:prstGeom prst="rect">
            <a:avLst/>
          </a:prstGeom>
        </p:spPr>
        <p:txBody>
          <a:bodyPr wrap="square">
            <a:spAutoFit/>
          </a:bodyPr>
          <a:lstStyle/>
          <a:p>
            <a:pPr algn="just"/>
            <a:r>
              <a:rPr lang="zh-CN" altLang="en-US" b="1" dirty="0">
                <a:solidFill>
                  <a:srgbClr val="0000FF"/>
                </a:solidFill>
                <a:latin typeface="微软雅黑" pitchFamily="34" charset="-122"/>
                <a:ea typeface="微软雅黑" pitchFamily="34" charset="-122"/>
              </a:rPr>
              <a:t>研究问题：</a:t>
            </a:r>
            <a:r>
              <a:rPr lang="zh-CN" altLang="en-US" dirty="0">
                <a:latin typeface="微软雅黑" pitchFamily="34" charset="-122"/>
                <a:ea typeface="微软雅黑" pitchFamily="34" charset="-122"/>
              </a:rPr>
              <a:t>本研究专注于基于大语言模型（如</a:t>
            </a:r>
            <a:r>
              <a:rPr lang="en-US" altLang="zh-CN" dirty="0" err="1">
                <a:latin typeface="微软雅黑" pitchFamily="34" charset="-122"/>
                <a:ea typeface="微软雅黑" pitchFamily="34" charset="-122"/>
              </a:rPr>
              <a:t>ChatGPT</a:t>
            </a:r>
            <a:r>
              <a:rPr lang="zh-CN" altLang="en-US" dirty="0">
                <a:latin typeface="微软雅黑" pitchFamily="34" charset="-122"/>
                <a:ea typeface="微软雅黑" pitchFamily="34" charset="-122"/>
              </a:rPr>
              <a:t>）的学习平台开发，旨在利用先进的人工智能技术，通过个性化的学习内容和反馈机制，提高语言学习的效果与效率。相比传统的统一教学模式，该平台能够针对学生的学习情况进行精准分析，自动生成符合个体需求的练习和指导，为学习者提供更智能、更有效的学习体验</a:t>
            </a:r>
            <a:r>
              <a:rPr lang="zh-CN" altLang="en-US" dirty="0" smtClean="0">
                <a:latin typeface="微软雅黑" pitchFamily="34" charset="-122"/>
                <a:ea typeface="微软雅黑" pitchFamily="34" charset="-122"/>
              </a:rPr>
              <a:t>。</a:t>
            </a:r>
            <a:endParaRPr lang="en-AU" altLang="zh-CN" sz="1600" dirty="0" smtClean="0">
              <a:latin typeface="微软雅黑" pitchFamily="34" charset="-122"/>
              <a:ea typeface="微软雅黑" pitchFamily="34" charset="-122"/>
            </a:endParaRPr>
          </a:p>
        </p:txBody>
      </p:sp>
      <p:sp>
        <p:nvSpPr>
          <p:cNvPr id="54" name="矩形 30"/>
          <p:cNvSpPr/>
          <p:nvPr/>
        </p:nvSpPr>
        <p:spPr>
          <a:xfrm>
            <a:off x="5544993" y="3250929"/>
            <a:ext cx="4348855" cy="3077766"/>
          </a:xfrm>
          <a:prstGeom prst="rect">
            <a:avLst/>
          </a:prstGeom>
        </p:spPr>
        <p:txBody>
          <a:bodyPr wrap="square">
            <a:spAutoFit/>
          </a:bodyPr>
          <a:lstStyle/>
          <a:p>
            <a:r>
              <a:rPr lang="zh-CN" altLang="en-US" b="1" dirty="0">
                <a:solidFill>
                  <a:srgbClr val="0000FF"/>
                </a:solidFill>
                <a:latin typeface="微软雅黑" pitchFamily="34" charset="-122"/>
                <a:ea typeface="微软雅黑" pitchFamily="34" charset="-122"/>
              </a:rPr>
              <a:t>研究方法：</a:t>
            </a:r>
          </a:p>
          <a:p>
            <a:pPr marL="285750" indent="-285750">
              <a:buFont typeface="Wingdings" panose="05000000000000000000" pitchFamily="2" charset="2"/>
              <a:buChar char="u"/>
            </a:pPr>
            <a:r>
              <a:rPr lang="zh-CN" altLang="en-US" sz="1600" spc="-5" dirty="0">
                <a:solidFill>
                  <a:srgbClr val="121212"/>
                </a:solidFill>
                <a:latin typeface="微软雅黑" pitchFamily="34" charset="-122"/>
                <a:ea typeface="微软雅黑" panose="020B0503020204020204" pitchFamily="34" charset="-122"/>
                <a:cs typeface="微软雅黑" pitchFamily="34" charset="-122"/>
              </a:rPr>
              <a:t>个性化练习生成：基于模型的分析结果，为不同学生的错误和薄弱环节生成个性化练习题目。通过错题练习，帮助学生有效归纳错误、复习相关知识点，从而逐步提升语言学习水平。</a:t>
            </a:r>
          </a:p>
          <a:p>
            <a:pPr marL="285750" indent="-285750">
              <a:buFont typeface="Wingdings" panose="05000000000000000000" pitchFamily="2" charset="2"/>
              <a:buChar char="u"/>
            </a:pPr>
            <a:r>
              <a:rPr lang="zh-CN" altLang="en-US" sz="1600" spc="-5" dirty="0">
                <a:solidFill>
                  <a:srgbClr val="121212"/>
                </a:solidFill>
                <a:latin typeface="微软雅黑" pitchFamily="34" charset="-122"/>
                <a:ea typeface="微软雅黑" panose="020B0503020204020204" pitchFamily="34" charset="-122"/>
                <a:cs typeface="微软雅黑" pitchFamily="34" charset="-122"/>
              </a:rPr>
              <a:t>学习效果反馈：平台定期分析学生的练习数据，生成可视化学习报告，帮助学生了解自身的学习进度。同时，利用</a:t>
            </a:r>
            <a:r>
              <a:rPr lang="en-US" altLang="zh-CN" sz="1600" spc="-5" dirty="0" err="1">
                <a:solidFill>
                  <a:srgbClr val="121212"/>
                </a:solidFill>
                <a:latin typeface="微软雅黑" pitchFamily="34" charset="-122"/>
                <a:ea typeface="微软雅黑" panose="020B0503020204020204" pitchFamily="34" charset="-122"/>
                <a:cs typeface="微软雅黑" pitchFamily="34" charset="-122"/>
              </a:rPr>
              <a:t>ChatGPT</a:t>
            </a:r>
            <a:r>
              <a:rPr lang="zh-CN" altLang="en-US" sz="1600" spc="-5" dirty="0">
                <a:solidFill>
                  <a:srgbClr val="121212"/>
                </a:solidFill>
                <a:latin typeface="微软雅黑" pitchFamily="34" charset="-122"/>
                <a:ea typeface="微软雅黑" panose="020B0503020204020204" pitchFamily="34" charset="-122"/>
                <a:cs typeface="微软雅黑" pitchFamily="34" charset="-122"/>
              </a:rPr>
              <a:t>的反馈功能，为学生提供针对性的讲解和改进建议。</a:t>
            </a:r>
          </a:p>
          <a:p>
            <a:pPr marL="285750" indent="-285750">
              <a:buFont typeface="Wingdings" panose="05000000000000000000" pitchFamily="2" charset="2"/>
              <a:buChar char="u"/>
            </a:pPr>
            <a:r>
              <a:rPr lang="zh-CN" altLang="en-US" sz="1600" spc="-5" dirty="0">
                <a:solidFill>
                  <a:srgbClr val="121212"/>
                </a:solidFill>
                <a:latin typeface="微软雅黑" pitchFamily="34" charset="-122"/>
                <a:ea typeface="微软雅黑" panose="020B0503020204020204" pitchFamily="34" charset="-122"/>
                <a:cs typeface="微软雅黑" pitchFamily="34" charset="-122"/>
              </a:rPr>
              <a:t>实验结果：能够生成对应的知识点分析和新的练习题目，增强学生的学习体验。</a:t>
            </a:r>
            <a:endParaRPr lang="en-AU" altLang="zh-CN" sz="1600" spc="-5" dirty="0">
              <a:solidFill>
                <a:srgbClr val="121212"/>
              </a:solidFill>
              <a:latin typeface="微软雅黑" pitchFamily="34" charset="-122"/>
              <a:ea typeface="微软雅黑" panose="020B0503020204020204" pitchFamily="34" charset="-122"/>
              <a:cs typeface="微软雅黑" pitchFamily="34" charset="-122"/>
              <a:sym typeface="+mn-ea"/>
            </a:endParaRPr>
          </a:p>
        </p:txBody>
      </p:sp>
      <p:pic>
        <p:nvPicPr>
          <p:cNvPr id="7" name="Picture 6" descr="icon:src=kso_mobile,id=19993474,setid=19989843"/>
          <p:cNvPicPr>
            <a:picLocks noChangeAspect="1"/>
          </p:cNvPicPr>
          <p:nvPr/>
        </p:nvPicPr>
        <p:blipFill>
          <a:blip r:embed="rId2"/>
          <a:stretch>
            <a:fillRect/>
          </a:stretch>
        </p:blipFill>
        <p:spPr>
          <a:xfrm>
            <a:off x="7425420" y="1039859"/>
            <a:ext cx="2081530" cy="2081530"/>
          </a:xfrm>
          <a:prstGeom prst="rect">
            <a:avLst/>
          </a:prstGeom>
        </p:spPr>
      </p:pic>
      <p:sp>
        <p:nvSpPr>
          <p:cNvPr id="50" name="Text Box 49"/>
          <p:cNvSpPr txBox="1"/>
          <p:nvPr/>
        </p:nvSpPr>
        <p:spPr>
          <a:xfrm>
            <a:off x="7783560" y="1169399"/>
            <a:ext cx="1298575" cy="500380"/>
          </a:xfrm>
          <a:prstGeom prst="rect">
            <a:avLst/>
          </a:prstGeom>
          <a:noFill/>
        </p:spPr>
        <p:txBody>
          <a:bodyPr vert="horz" wrap="square" rtlCol="0">
            <a:noAutofit/>
          </a:bodyPr>
          <a:lstStyle/>
          <a:p>
            <a:pPr indent="0" algn="ctr">
              <a:lnSpc>
                <a:spcPct val="100000"/>
              </a:lnSpc>
              <a:buNone/>
            </a:pPr>
            <a:r>
              <a:rPr lang="en-AU" altLang="en-US" sz="1600">
                <a:latin typeface="Calibri"/>
                <a:ea typeface="Calibri"/>
              </a:rPr>
              <a:t>数据切分</a:t>
            </a:r>
          </a:p>
        </p:txBody>
      </p:sp>
      <p:sp>
        <p:nvSpPr>
          <p:cNvPr id="51" name="Text Box 50"/>
          <p:cNvSpPr txBox="1"/>
          <p:nvPr/>
        </p:nvSpPr>
        <p:spPr>
          <a:xfrm>
            <a:off x="7816580" y="1913619"/>
            <a:ext cx="1298575" cy="333375"/>
          </a:xfrm>
          <a:prstGeom prst="rect">
            <a:avLst/>
          </a:prstGeom>
          <a:noFill/>
        </p:spPr>
        <p:txBody>
          <a:bodyPr vert="horz" wrap="square" rtlCol="0">
            <a:noAutofit/>
          </a:bodyPr>
          <a:lstStyle/>
          <a:p>
            <a:pPr indent="0" algn="ctr">
              <a:lnSpc>
                <a:spcPct val="100000"/>
              </a:lnSpc>
              <a:buNone/>
            </a:pPr>
            <a:r>
              <a:rPr lang="en-AU" altLang="en-US" sz="1600">
                <a:latin typeface="Calibri"/>
                <a:ea typeface="Calibri"/>
              </a:rPr>
              <a:t>大模型分析</a:t>
            </a:r>
          </a:p>
        </p:txBody>
      </p:sp>
      <p:sp>
        <p:nvSpPr>
          <p:cNvPr id="55" name="Text Box 54"/>
          <p:cNvSpPr txBox="1"/>
          <p:nvPr/>
        </p:nvSpPr>
        <p:spPr>
          <a:xfrm>
            <a:off x="7876270" y="2645139"/>
            <a:ext cx="1205865" cy="365760"/>
          </a:xfrm>
          <a:prstGeom prst="rect">
            <a:avLst/>
          </a:prstGeom>
          <a:noFill/>
        </p:spPr>
        <p:txBody>
          <a:bodyPr wrap="square" rtlCol="0" anchor="t">
            <a:spAutoFit/>
          </a:bodyPr>
          <a:lstStyle/>
          <a:p>
            <a:r>
              <a:rPr lang="en-AU" altLang="en-US"/>
              <a:t>数据返回</a:t>
            </a:r>
          </a:p>
        </p:txBody>
      </p:sp>
      <p:sp>
        <p:nvSpPr>
          <p:cNvPr id="56" name="Text Box 55"/>
          <p:cNvSpPr txBox="1"/>
          <p:nvPr/>
        </p:nvSpPr>
        <p:spPr>
          <a:xfrm flipH="1">
            <a:off x="6001750" y="1104629"/>
            <a:ext cx="1423670" cy="640080"/>
          </a:xfrm>
          <a:prstGeom prst="rect">
            <a:avLst/>
          </a:prstGeom>
          <a:noFill/>
        </p:spPr>
        <p:txBody>
          <a:bodyPr wrap="square" rtlCol="0" anchor="t">
            <a:spAutoFit/>
          </a:bodyPr>
          <a:lstStyle/>
          <a:p>
            <a:pPr algn="ctr"/>
            <a:r>
              <a:rPr lang="en-AU" altLang="en-US"/>
              <a:t>原始数据（学生练习）</a:t>
            </a:r>
          </a:p>
        </p:txBody>
      </p:sp>
      <p:sp>
        <p:nvSpPr>
          <p:cNvPr id="21" name="矩形 6"/>
          <p:cNvSpPr/>
          <p:nvPr/>
        </p:nvSpPr>
        <p:spPr>
          <a:xfrm>
            <a:off x="208403" y="99032"/>
            <a:ext cx="9685445" cy="892552"/>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a:solidFill>
                  <a:srgbClr val="333333"/>
                </a:solidFill>
                <a:effectLst/>
                <a:latin typeface="微软雅黑" panose="020B0503020204020204" pitchFamily="34" charset="-122"/>
                <a:ea typeface="微软雅黑" panose="020B0503020204020204" pitchFamily="34" charset="-122"/>
              </a:rPr>
              <a:t>3 </a:t>
            </a:r>
            <a:r>
              <a:rPr lang="zh-CN" altLang="en-US" sz="2800" dirty="0">
                <a:solidFill>
                  <a:srgbClr val="333333"/>
                </a:solidFill>
                <a:latin typeface="微软雅黑" panose="020B0503020204020204" pitchFamily="34" charset="-122"/>
                <a:ea typeface="微软雅黑" panose="020B0503020204020204" pitchFamily="34" charset="-122"/>
              </a:rPr>
              <a:t>智</a:t>
            </a:r>
            <a:r>
              <a:rPr lang="zh-CN" altLang="en-US" sz="2800" dirty="0" smtClean="0">
                <a:solidFill>
                  <a:srgbClr val="333333"/>
                </a:solidFill>
                <a:latin typeface="微软雅黑" panose="020B0503020204020204" pitchFamily="34" charset="-122"/>
                <a:ea typeface="微软雅黑" panose="020B0503020204020204" pitchFamily="34" charset="-122"/>
              </a:rPr>
              <a:t>慧</a:t>
            </a:r>
            <a:r>
              <a:rPr lang="zh-CN" altLang="en-US" sz="2800" dirty="0">
                <a:solidFill>
                  <a:srgbClr val="333333"/>
                </a:solidFill>
                <a:latin typeface="微软雅黑" panose="020B0503020204020204" pitchFamily="34" charset="-122"/>
                <a:ea typeface="微软雅黑" panose="020B0503020204020204" pitchFamily="34" charset="-122"/>
              </a:rPr>
              <a:t>家居</a:t>
            </a:r>
            <a:r>
              <a:rPr lang="zh-CN" altLang="en-US" sz="2800" dirty="0" smtClean="0">
                <a:solidFill>
                  <a:srgbClr val="333333"/>
                </a:solidFill>
                <a:latin typeface="微软雅黑" panose="020B0503020204020204" pitchFamily="34" charset="-122"/>
                <a:ea typeface="微软雅黑" panose="020B0503020204020204" pitchFamily="34" charset="-122"/>
              </a:rPr>
              <a:t>物</a:t>
            </a:r>
            <a:r>
              <a:rPr lang="zh-CN" altLang="en-US" sz="2800" dirty="0">
                <a:solidFill>
                  <a:srgbClr val="333333"/>
                </a:solidFill>
                <a:latin typeface="微软雅黑" panose="020B0503020204020204" pitchFamily="34" charset="-122"/>
                <a:ea typeface="微软雅黑" panose="020B0503020204020204" pitchFamily="34" charset="-122"/>
              </a:rPr>
              <a:t>联网</a:t>
            </a:r>
            <a:endParaRPr lang="en-US" altLang="zh-CN" sz="2400" dirty="0">
              <a:solidFill>
                <a:srgbClr val="333333"/>
              </a:solidFill>
              <a:latin typeface="微软雅黑" panose="020B0503020204020204" pitchFamily="34" charset="-122"/>
              <a:ea typeface="微软雅黑" panose="020B0503020204020204" pitchFamily="34" charset="-122"/>
            </a:endParaRPr>
          </a:p>
          <a:p>
            <a:pPr>
              <a:tabLst>
                <a:tab pos="982345" algn="l"/>
              </a:tabLst>
            </a:pPr>
            <a:r>
              <a:rPr lang="en-US" altLang="zh-CN" sz="2400" b="1" dirty="0">
                <a:solidFill>
                  <a:srgbClr val="333333"/>
                </a:solidFill>
                <a:latin typeface="微软雅黑" panose="020B0503020204020204" pitchFamily="34" charset="-122"/>
                <a:ea typeface="微软雅黑" panose="020B0503020204020204" pitchFamily="34" charset="-122"/>
              </a:rPr>
              <a:t>	</a:t>
            </a:r>
            <a:r>
              <a:rPr lang="zh-CN" altLang="en-US" sz="2400" b="1" dirty="0">
                <a:solidFill>
                  <a:srgbClr val="333333"/>
                </a:solidFill>
                <a:latin typeface="微软雅黑" panose="020B0503020204020204" pitchFamily="34" charset="-122"/>
                <a:ea typeface="微软雅黑" panose="020B0503020204020204" pitchFamily="34" charset="-122"/>
              </a:rPr>
              <a:t>子课</a:t>
            </a:r>
            <a:r>
              <a:rPr lang="zh-CN" altLang="en-US" sz="2400" b="1" dirty="0" smtClean="0">
                <a:solidFill>
                  <a:srgbClr val="333333"/>
                </a:solidFill>
                <a:latin typeface="微软雅黑" panose="020B0503020204020204" pitchFamily="34" charset="-122"/>
                <a:ea typeface="微软雅黑" panose="020B0503020204020204" pitchFamily="34" charset="-122"/>
              </a:rPr>
              <a:t>题</a:t>
            </a:r>
            <a:r>
              <a:rPr lang="en-US" altLang="zh-CN" sz="2400" b="1" dirty="0" smtClean="0">
                <a:solidFill>
                  <a:srgbClr val="333333"/>
                </a:solidFill>
                <a:latin typeface="微软雅黑" panose="020B0503020204020204" pitchFamily="34" charset="-122"/>
                <a:ea typeface="微软雅黑" panose="020B0503020204020204" pitchFamily="34" charset="-122"/>
              </a:rPr>
              <a:t>2</a:t>
            </a:r>
            <a:r>
              <a:rPr lang="zh-CN" altLang="en-US" sz="2400" b="1" dirty="0">
                <a:solidFill>
                  <a:srgbClr val="333333"/>
                </a:solidFill>
                <a:latin typeface="微软雅黑" panose="020B0503020204020204" pitchFamily="34" charset="-122"/>
                <a:ea typeface="微软雅黑" panose="020B0503020204020204" pitchFamily="34" charset="-122"/>
              </a:rPr>
              <a:t>：基于大语言模型</a:t>
            </a:r>
            <a:r>
              <a:rPr lang="en-US" altLang="zh-CN" sz="2400" b="1" dirty="0">
                <a:solidFill>
                  <a:srgbClr val="333333"/>
                </a:solidFill>
                <a:latin typeface="微软雅黑" panose="020B0503020204020204" pitchFamily="34" charset="-122"/>
                <a:ea typeface="微软雅黑" panose="020B0503020204020204" pitchFamily="34" charset="-122"/>
              </a:rPr>
              <a:t>(</a:t>
            </a:r>
            <a:r>
              <a:rPr lang="en-US" altLang="zh-CN" sz="2400" b="1" dirty="0" err="1">
                <a:solidFill>
                  <a:srgbClr val="333333"/>
                </a:solidFill>
                <a:latin typeface="微软雅黑" panose="020B0503020204020204" pitchFamily="34" charset="-122"/>
                <a:ea typeface="微软雅黑" panose="020B0503020204020204" pitchFamily="34" charset="-122"/>
              </a:rPr>
              <a:t>ChatGPT</a:t>
            </a:r>
            <a:r>
              <a:rPr lang="en-US" altLang="zh-CN" sz="2400" b="1" dirty="0">
                <a:solidFill>
                  <a:srgbClr val="333333"/>
                </a:solidFill>
                <a:latin typeface="微软雅黑" panose="020B0503020204020204" pitchFamily="34" charset="-122"/>
                <a:ea typeface="微软雅黑" panose="020B0503020204020204" pitchFamily="34" charset="-122"/>
              </a:rPr>
              <a:t>)</a:t>
            </a:r>
            <a:r>
              <a:rPr lang="zh-CN" altLang="en-US" sz="2400" b="1" dirty="0">
                <a:solidFill>
                  <a:srgbClr val="333333"/>
                </a:solidFill>
                <a:latin typeface="微软雅黑" panose="020B0503020204020204" pitchFamily="34" charset="-122"/>
                <a:ea typeface="微软雅黑" panose="020B0503020204020204" pitchFamily="34" charset="-122"/>
              </a:rPr>
              <a:t>的学习平台开发</a:t>
            </a:r>
            <a:endParaRPr lang="zh-CN" altLang="en-US" sz="2400" b="1" dirty="0">
              <a:solidFill>
                <a:srgbClr val="333333"/>
              </a:solidFill>
              <a:latin typeface="微软雅黑" panose="020B0503020204020204" pitchFamily="34" charset="-122"/>
              <a:ea typeface="微软雅黑" panose="020B0503020204020204" pitchFamily="34" charset="-122"/>
            </a:endParaRPr>
          </a:p>
        </p:txBody>
      </p:sp>
      <p:sp>
        <p:nvSpPr>
          <p:cNvPr id="2" name="Rectangle 1"/>
          <p:cNvSpPr/>
          <p:nvPr/>
        </p:nvSpPr>
        <p:spPr>
          <a:xfrm>
            <a:off x="614925" y="3034008"/>
            <a:ext cx="2689198" cy="369332"/>
          </a:xfrm>
          <a:prstGeom prst="rect">
            <a:avLst/>
          </a:prstGeom>
        </p:spPr>
        <p:txBody>
          <a:bodyPr wrap="none">
            <a:spAutoFit/>
          </a:bodyPr>
          <a:lstStyle/>
          <a:p>
            <a:pPr marL="1562100">
              <a:lnSpc>
                <a:spcPct val="100000"/>
              </a:lnSpc>
              <a:spcBef>
                <a:spcPts val="520"/>
              </a:spcBef>
            </a:pPr>
            <a:r>
              <a:rPr lang="zh-CN" altLang="en-US" b="1" spc="-5" dirty="0">
                <a:solidFill>
                  <a:srgbClr val="C00000"/>
                </a:solidFill>
                <a:latin typeface="微软雅黑" pitchFamily="34" charset="-122"/>
                <a:cs typeface="微软雅黑" pitchFamily="34" charset="-122"/>
              </a:rPr>
              <a:t>研究数据</a:t>
            </a:r>
            <a:endParaRPr lang="zh-CN" altLang="en-US" dirty="0">
              <a:latin typeface="微软雅黑" pitchFamily="34" charset="-122"/>
              <a:cs typeface="微软雅黑" pitchFamily="34" charset="-122"/>
            </a:endParaRPr>
          </a:p>
        </p:txBody>
      </p:sp>
    </p:spTree>
    <p:extLst>
      <p:ext uri="{BB962C8B-B14F-4D97-AF65-F5344CB8AC3E}">
        <p14:creationId xmlns:p14="http://schemas.microsoft.com/office/powerpoint/2010/main" val="3916534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82575" y="981710"/>
            <a:ext cx="5373370" cy="2091690"/>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研究问题</a:t>
            </a: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碳排放会导致全球变暖、极端恶劣天气等重要影响，许多研究表明人口因素是影响碳排放的重要因素之一。但由于人口密度等指标难以直接计算，因此通过窗户数量和楼层数量来间接计算成为了一种可取的方案。</a:t>
            </a:r>
          </a:p>
          <a:p>
            <a:pPr marL="285750" indent="-2857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但是这项工作并没有开源的数据集，并且该问题常用的</a:t>
            </a:r>
            <a:r>
              <a:rPr lang="en-US" altLang="zh-CN" sz="1600" dirty="0">
                <a:latin typeface="微软雅黑" panose="020B0503020204020204" pitchFamily="34" charset="-122"/>
                <a:ea typeface="微软雅黑" panose="020B0503020204020204" pitchFamily="34" charset="-122"/>
              </a:rPr>
              <a:t>OSM</a:t>
            </a:r>
            <a:r>
              <a:rPr lang="zh-CN" altLang="en-US" sz="1600" dirty="0">
                <a:latin typeface="微软雅黑" panose="020B0503020204020204" pitchFamily="34" charset="-122"/>
                <a:ea typeface="微软雅黑" panose="020B0503020204020204" pitchFamily="34" charset="-122"/>
              </a:rPr>
              <a:t>在深圳市具有极大的误差，因此该项目的数据集需要从零开始收集，并据此制定有针对性的收集方案。</a:t>
            </a:r>
          </a:p>
        </p:txBody>
      </p:sp>
      <p:sp>
        <p:nvSpPr>
          <p:cNvPr id="25" name="文本框 24"/>
          <p:cNvSpPr txBox="1"/>
          <p:nvPr/>
        </p:nvSpPr>
        <p:spPr>
          <a:xfrm>
            <a:off x="5814695" y="1012825"/>
            <a:ext cx="3889375" cy="2018665"/>
          </a:xfrm>
          <a:prstGeom prst="rect">
            <a:avLst/>
          </a:prstGeom>
          <a:noFill/>
        </p:spPr>
        <p:txBody>
          <a:bodyPr wrap="square">
            <a:noAutofit/>
          </a:bodyPr>
          <a:lstStyle/>
          <a:p>
            <a:r>
              <a:rPr lang="zh-CN" altLang="en-US" sz="1800" b="1" dirty="0">
                <a:solidFill>
                  <a:srgbClr val="0000FF"/>
                </a:solidFill>
                <a:latin typeface="微软雅黑" panose="020B0503020204020204" pitchFamily="34" charset="-122"/>
                <a:ea typeface="微软雅黑" panose="020B0503020204020204" pitchFamily="34" charset="-122"/>
              </a:rPr>
              <a:t>主要挑战</a:t>
            </a:r>
            <a:endParaRPr lang="en-US" altLang="zh-CN" sz="1800" b="1" dirty="0">
              <a:solidFill>
                <a:srgbClr val="0000FF"/>
              </a:solidFill>
              <a:latin typeface="微软雅黑" panose="020B0503020204020204" pitchFamily="34" charset="-122"/>
              <a:ea typeface="微软雅黑" panose="020B0503020204020204" pitchFamily="34" charset="-122"/>
            </a:endParaRPr>
          </a:p>
          <a:p>
            <a:pPr marL="285750" indent="-285750" fontAlgn="auto">
              <a:spcBef>
                <a:spcPts val="600"/>
              </a:spcBef>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高德地图的经纬度及建筑物信息与百度街景存在一定差异</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fontAlgn="auto">
              <a:spcBef>
                <a:spcPts val="600"/>
              </a:spcBef>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大部分高楼层的窗户因为图形畸变导致不能使用</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fontAlgn="auto">
              <a:spcBef>
                <a:spcPts val="600"/>
              </a:spcBef>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为数据集打标签需要极大的工作量</a:t>
            </a:r>
          </a:p>
        </p:txBody>
      </p:sp>
      <p:sp>
        <p:nvSpPr>
          <p:cNvPr id="59" name="AutoShape 69"/>
          <p:cNvSpPr>
            <a:spLocks noChangeArrowheads="1"/>
          </p:cNvSpPr>
          <p:nvPr/>
        </p:nvSpPr>
        <p:spPr bwMode="auto">
          <a:xfrm>
            <a:off x="413702" y="3094641"/>
            <a:ext cx="5400993" cy="2624496"/>
          </a:xfrm>
          <a:prstGeom prst="roundRect">
            <a:avLst>
              <a:gd name="adj" fmla="val 6258"/>
            </a:avLst>
          </a:prstGeom>
          <a:solidFill>
            <a:schemeClr val="bg1"/>
          </a:solidFill>
          <a:ln w="19050">
            <a:solidFill>
              <a:srgbClr val="F78408"/>
            </a:solidFill>
            <a:round/>
          </a:ln>
          <a:effectLst>
            <a:outerShdw dist="107763" dir="2700000" algn="ctr" rotWithShape="0">
              <a:srgbClr val="B3B3B3"/>
            </a:outerShdw>
          </a:effectLst>
        </p:spPr>
        <p:txBody>
          <a:bodyPr wrap="none" anchor="ctr"/>
          <a:lstStyle/>
          <a:p>
            <a:pPr algn="ctr"/>
            <a:endParaRPr kumimoji="1" lang="zh-TW" altLang="en-US" dirty="0">
              <a:solidFill>
                <a:srgbClr val="C00000"/>
              </a:solidFill>
              <a:ea typeface="AppleMyungjo" charset="-127"/>
            </a:endParaRPr>
          </a:p>
        </p:txBody>
      </p:sp>
      <p:sp>
        <p:nvSpPr>
          <p:cNvPr id="62" name="文本框 61"/>
          <p:cNvSpPr txBox="1"/>
          <p:nvPr/>
        </p:nvSpPr>
        <p:spPr>
          <a:xfrm>
            <a:off x="2475816" y="3131482"/>
            <a:ext cx="1102979" cy="337185"/>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数据来源</a:t>
            </a:r>
            <a:endParaRPr lang="zh-CN" altLang="en-US" sz="1600" b="1" i="0" dirty="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endParaRPr>
          </a:p>
        </p:txBody>
      </p:sp>
      <p:pic>
        <p:nvPicPr>
          <p:cNvPr id="2" name="图片 1"/>
          <p:cNvPicPr>
            <a:picLocks noChangeAspect="1"/>
          </p:cNvPicPr>
          <p:nvPr>
            <p:custDataLst>
              <p:tags r:id="rId1"/>
            </p:custDataLst>
          </p:nvPr>
        </p:nvPicPr>
        <p:blipFill>
          <a:blip r:embed="rId11"/>
          <a:stretch>
            <a:fillRect/>
          </a:stretch>
        </p:blipFill>
        <p:spPr>
          <a:xfrm>
            <a:off x="703252" y="3468461"/>
            <a:ext cx="1906991" cy="1453506"/>
          </a:xfrm>
          <a:prstGeom prst="rect">
            <a:avLst/>
          </a:prstGeom>
        </p:spPr>
      </p:pic>
      <p:sp>
        <p:nvSpPr>
          <p:cNvPr id="4" name="圆角矩形 3"/>
          <p:cNvSpPr/>
          <p:nvPr/>
        </p:nvSpPr>
        <p:spPr>
          <a:xfrm>
            <a:off x="675780" y="5036351"/>
            <a:ext cx="2017395" cy="6121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dirty="0"/>
              <a:t>高德地图</a:t>
            </a:r>
            <a:r>
              <a:rPr lang="en-US" altLang="zh-CN" sz="1600" dirty="0"/>
              <a:t>API</a:t>
            </a:r>
          </a:p>
          <a:p>
            <a:pPr algn="ctr"/>
            <a:r>
              <a:rPr lang="zh-CN" altLang="en-US" sz="1600" dirty="0"/>
              <a:t>获取建筑物信息</a:t>
            </a:r>
          </a:p>
        </p:txBody>
      </p:sp>
      <p:sp>
        <p:nvSpPr>
          <p:cNvPr id="6" name="圆角矩形 5"/>
          <p:cNvSpPr/>
          <p:nvPr>
            <p:custDataLst>
              <p:tags r:id="rId2"/>
            </p:custDataLst>
          </p:nvPr>
        </p:nvSpPr>
        <p:spPr>
          <a:xfrm>
            <a:off x="3234689" y="5018964"/>
            <a:ext cx="2090420" cy="6115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dirty="0"/>
              <a:t>百度地图</a:t>
            </a:r>
          </a:p>
          <a:p>
            <a:pPr algn="ctr"/>
            <a:r>
              <a:rPr lang="zh-CN" altLang="en-US" sz="1600" dirty="0"/>
              <a:t>获取街景照片</a:t>
            </a:r>
          </a:p>
        </p:txBody>
      </p:sp>
      <p:pic>
        <p:nvPicPr>
          <p:cNvPr id="7" name="图片 6"/>
          <p:cNvPicPr>
            <a:picLocks noChangeAspect="1"/>
          </p:cNvPicPr>
          <p:nvPr>
            <p:custDataLst>
              <p:tags r:id="rId3"/>
            </p:custDataLst>
          </p:nvPr>
        </p:nvPicPr>
        <p:blipFill>
          <a:blip r:embed="rId12"/>
          <a:stretch>
            <a:fillRect/>
          </a:stretch>
        </p:blipFill>
        <p:spPr>
          <a:xfrm>
            <a:off x="3159518" y="3468668"/>
            <a:ext cx="2099870" cy="1455186"/>
          </a:xfrm>
          <a:prstGeom prst="rect">
            <a:avLst/>
          </a:prstGeom>
        </p:spPr>
      </p:pic>
      <p:sp>
        <p:nvSpPr>
          <p:cNvPr id="8" name="矩形 7"/>
          <p:cNvSpPr/>
          <p:nvPr>
            <p:custDataLst>
              <p:tags r:id="rId4"/>
            </p:custDataLst>
          </p:nvPr>
        </p:nvSpPr>
        <p:spPr>
          <a:xfrm>
            <a:off x="6076773" y="4845050"/>
            <a:ext cx="3753027" cy="2047240"/>
          </a:xfrm>
          <a:prstGeom prst="rect">
            <a:avLst/>
          </a:prstGeom>
        </p:spPr>
        <p:txBody>
          <a:bodyPr wrap="square">
            <a:noAutofit/>
          </a:bodyPr>
          <a:lstStyle/>
          <a:p>
            <a:r>
              <a:rPr lang="zh-CN" altLang="en-US" b="1" dirty="0">
                <a:solidFill>
                  <a:srgbClr val="0000FF"/>
                </a:solidFill>
                <a:latin typeface="微软雅黑" panose="020B0503020204020204" pitchFamily="34" charset="-122"/>
                <a:ea typeface="微软雅黑" panose="020B0503020204020204" pitchFamily="34" charset="-122"/>
              </a:rPr>
              <a:t>研究方法</a:t>
            </a:r>
            <a:endParaRPr lang="zh-CN" altLang="en-US" sz="1600" dirty="0">
              <a:latin typeface="微软雅黑" panose="020B0503020204020204" pitchFamily="34" charset="-122"/>
              <a:ea typeface="微软雅黑" panose="020B0503020204020204" pitchFamily="34" charset="-122"/>
            </a:endParaRPr>
          </a:p>
          <a:p>
            <a:pPr marL="285750" indent="-285750" fontAlgn="auto">
              <a:spcBef>
                <a:spcPts val="0"/>
              </a:spcBef>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通过高德地图的</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sym typeface="+mn-ea"/>
              </a:rPr>
              <a:t>与</a:t>
            </a:r>
            <a:r>
              <a:rPr lang="en-US" altLang="zh-CN" sz="1600" dirty="0">
                <a:latin typeface="微软雅黑" panose="020B0503020204020204" pitchFamily="34" charset="-122"/>
                <a:ea typeface="微软雅黑" panose="020B0503020204020204" pitchFamily="34" charset="-122"/>
                <a:sym typeface="+mn-ea"/>
              </a:rPr>
              <a:t>OSM</a:t>
            </a:r>
            <a:r>
              <a:rPr lang="zh-CN" altLang="en-US" sz="1600" dirty="0">
                <a:latin typeface="微软雅黑" panose="020B0503020204020204" pitchFamily="34" charset="-122"/>
                <a:ea typeface="微软雅黑" panose="020B0503020204020204" pitchFamily="34" charset="-122"/>
                <a:sym typeface="+mn-ea"/>
              </a:rPr>
              <a:t>的</a:t>
            </a:r>
            <a:r>
              <a:rPr lang="en-US" altLang="zh-CN" sz="1600" dirty="0">
                <a:latin typeface="微软雅黑" panose="020B0503020204020204" pitchFamily="34" charset="-122"/>
                <a:ea typeface="微软雅黑" panose="020B0503020204020204" pitchFamily="34" charset="-122"/>
                <a:sym typeface="+mn-ea"/>
              </a:rPr>
              <a:t>API</a:t>
            </a:r>
            <a:r>
              <a:rPr lang="zh-CN" altLang="en-US" sz="1600" dirty="0">
                <a:latin typeface="微软雅黑" panose="020B0503020204020204" pitchFamily="34" charset="-122"/>
                <a:ea typeface="微软雅黑" panose="020B0503020204020204" pitchFamily="34" charset="-122"/>
              </a:rPr>
              <a:t>提供的建筑物信息与</a:t>
            </a:r>
            <a:r>
              <a:rPr lang="en-US" altLang="zh-CN" sz="1600" dirty="0">
                <a:latin typeface="微软雅黑" panose="020B0503020204020204" pitchFamily="34" charset="-122"/>
                <a:ea typeface="微软雅黑" panose="020B0503020204020204" pitchFamily="34" charset="-122"/>
              </a:rPr>
              <a:t>OSM</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，对获取的百度地图街景照片进行交叉矫正。</a:t>
            </a:r>
            <a:endParaRPr lang="en-US" altLang="zh-CN" sz="1600" dirty="0">
              <a:latin typeface="微软雅黑" panose="020B0503020204020204" pitchFamily="34" charset="-122"/>
              <a:ea typeface="微软雅黑" panose="020B0503020204020204" pitchFamily="34" charset="-122"/>
            </a:endParaRPr>
          </a:p>
          <a:p>
            <a:pPr marL="285750" indent="-285750" fontAlgn="auto">
              <a:spcBef>
                <a:spcPts val="0"/>
              </a:spcBef>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利用</a:t>
            </a:r>
            <a:r>
              <a:rPr lang="en-US" altLang="zh-CN" sz="1600" dirty="0">
                <a:latin typeface="微软雅黑" panose="020B0503020204020204" pitchFamily="34" charset="-122"/>
                <a:ea typeface="微软雅黑" panose="020B0503020204020204" pitchFamily="34" charset="-122"/>
              </a:rPr>
              <a:t>Labelimg</a:t>
            </a:r>
            <a:r>
              <a:rPr lang="zh-CN" altLang="en-US" sz="1600" dirty="0">
                <a:latin typeface="微软雅黑" panose="020B0503020204020204" pitchFamily="34" charset="-122"/>
                <a:ea typeface="微软雅黑" panose="020B0503020204020204" pitchFamily="34" charset="-122"/>
              </a:rPr>
              <a:t>工具为数据集的窗户打标签。</a:t>
            </a:r>
          </a:p>
          <a:p>
            <a:pPr marL="285750" indent="-285750" fontAlgn="auto">
              <a:spcBef>
                <a:spcPts val="0"/>
              </a:spcBef>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使用</a:t>
            </a:r>
            <a:r>
              <a:rPr lang="en-US" altLang="zh-CN" sz="1600" dirty="0">
                <a:latin typeface="微软雅黑" panose="020B0503020204020204" pitchFamily="34" charset="-122"/>
                <a:ea typeface="微软雅黑" panose="020B0503020204020204" pitchFamily="34" charset="-122"/>
              </a:rPr>
              <a:t>YOLOv7</a:t>
            </a:r>
            <a:r>
              <a:rPr lang="zh-CN" altLang="en-US" sz="1600" dirty="0">
                <a:latin typeface="微软雅黑" panose="020B0503020204020204" pitchFamily="34" charset="-122"/>
                <a:ea typeface="微软雅黑" panose="020B0503020204020204" pitchFamily="34" charset="-122"/>
              </a:rPr>
              <a:t>进行训练识别，并间接计算楼层的高度信息。</a:t>
            </a:r>
          </a:p>
        </p:txBody>
      </p:sp>
      <p:sp>
        <p:nvSpPr>
          <p:cNvPr id="9" name="AutoShape 69"/>
          <p:cNvSpPr>
            <a:spLocks noChangeArrowheads="1"/>
          </p:cNvSpPr>
          <p:nvPr>
            <p:custDataLst>
              <p:tags r:id="rId5"/>
            </p:custDataLst>
          </p:nvPr>
        </p:nvSpPr>
        <p:spPr bwMode="auto">
          <a:xfrm>
            <a:off x="6190615" y="2862834"/>
            <a:ext cx="3513455" cy="1909445"/>
          </a:xfrm>
          <a:prstGeom prst="roundRect">
            <a:avLst>
              <a:gd name="adj" fmla="val 6258"/>
            </a:avLst>
          </a:prstGeom>
          <a:solidFill>
            <a:schemeClr val="bg1"/>
          </a:solidFill>
          <a:ln w="19050">
            <a:solidFill>
              <a:srgbClr val="F78408"/>
            </a:solidFill>
            <a:round/>
          </a:ln>
          <a:effectLst>
            <a:outerShdw dist="107763" dir="2700000" algn="ctr" rotWithShape="0">
              <a:srgbClr val="B3B3B3"/>
            </a:outerShdw>
          </a:effectLst>
        </p:spPr>
        <p:txBody>
          <a:bodyPr wrap="none" anchor="ctr"/>
          <a:lstStyle/>
          <a:p>
            <a:pPr algn="ctr"/>
            <a:endParaRPr kumimoji="1" lang="zh-TW" altLang="en-US" dirty="0">
              <a:solidFill>
                <a:srgbClr val="C00000"/>
              </a:solidFill>
              <a:ea typeface="AppleMyungjo" charset="-127"/>
            </a:endParaRPr>
          </a:p>
        </p:txBody>
      </p:sp>
      <p:sp>
        <p:nvSpPr>
          <p:cNvPr id="10" name="文本框 9"/>
          <p:cNvSpPr txBox="1"/>
          <p:nvPr>
            <p:custDataLst>
              <p:tags r:id="rId6"/>
            </p:custDataLst>
          </p:nvPr>
        </p:nvSpPr>
        <p:spPr>
          <a:xfrm>
            <a:off x="7396114" y="2867311"/>
            <a:ext cx="1102979" cy="337185"/>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模型流程</a:t>
            </a:r>
            <a:endParaRPr lang="zh-CN" altLang="en-US" sz="1600" b="1" i="0" dirty="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endParaRPr>
          </a:p>
        </p:txBody>
      </p:sp>
      <p:grpSp>
        <p:nvGrpSpPr>
          <p:cNvPr id="29" name="组合 28"/>
          <p:cNvGrpSpPr/>
          <p:nvPr/>
        </p:nvGrpSpPr>
        <p:grpSpPr>
          <a:xfrm>
            <a:off x="6338570" y="3165094"/>
            <a:ext cx="3061970" cy="1566545"/>
            <a:chOff x="10061" y="5436"/>
            <a:chExt cx="4822" cy="2467"/>
          </a:xfrm>
        </p:grpSpPr>
        <p:sp>
          <p:nvSpPr>
            <p:cNvPr id="11" name="圆角矩形 10"/>
            <p:cNvSpPr/>
            <p:nvPr/>
          </p:nvSpPr>
          <p:spPr>
            <a:xfrm>
              <a:off x="13107" y="5436"/>
              <a:ext cx="1687" cy="706"/>
            </a:xfrm>
            <a:prstGeom prst="round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YOLOv7</a:t>
              </a:r>
            </a:p>
          </p:txBody>
        </p:sp>
        <p:sp>
          <p:nvSpPr>
            <p:cNvPr id="13" name="圆角矩形 12"/>
            <p:cNvSpPr/>
            <p:nvPr>
              <p:custDataLst>
                <p:tags r:id="rId7"/>
              </p:custDataLst>
            </p:nvPr>
          </p:nvSpPr>
          <p:spPr>
            <a:xfrm>
              <a:off x="10368" y="5439"/>
              <a:ext cx="1852" cy="706"/>
            </a:xfrm>
            <a:prstGeom prst="round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数据集</a:t>
              </a:r>
            </a:p>
          </p:txBody>
        </p:sp>
        <p:cxnSp>
          <p:nvCxnSpPr>
            <p:cNvPr id="14" name="直接箭头连接符 13"/>
            <p:cNvCxnSpPr>
              <a:stCxn id="13" idx="3"/>
              <a:endCxn id="11" idx="1"/>
            </p:cNvCxnSpPr>
            <p:nvPr/>
          </p:nvCxnSpPr>
          <p:spPr>
            <a:xfrm flipV="1">
              <a:off x="12220" y="5789"/>
              <a:ext cx="887" cy="3"/>
            </a:xfrm>
            <a:prstGeom prst="straightConnector1">
              <a:avLst/>
            </a:prstGeom>
            <a:ln>
              <a:tailEnd type="triangle"/>
            </a:ln>
          </p:spPr>
          <p:style>
            <a:lnRef idx="2">
              <a:schemeClr val="accent1"/>
            </a:lnRef>
            <a:fillRef idx="0">
              <a:srgbClr val="FFFFFF"/>
            </a:fillRef>
            <a:effectRef idx="0">
              <a:srgbClr val="FFFFFF"/>
            </a:effectRef>
            <a:fontRef idx="minor">
              <a:schemeClr val="tx1"/>
            </a:fontRef>
          </p:style>
        </p:cxnSp>
        <p:sp>
          <p:nvSpPr>
            <p:cNvPr id="18" name="圆角矩形 17"/>
            <p:cNvSpPr/>
            <p:nvPr>
              <p:custDataLst>
                <p:tags r:id="rId8"/>
              </p:custDataLst>
            </p:nvPr>
          </p:nvSpPr>
          <p:spPr>
            <a:xfrm>
              <a:off x="13017" y="6848"/>
              <a:ext cx="1866" cy="706"/>
            </a:xfrm>
            <a:prstGeom prst="round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窗户识别</a:t>
              </a:r>
            </a:p>
          </p:txBody>
        </p:sp>
        <p:sp>
          <p:nvSpPr>
            <p:cNvPr id="19" name="圆角矩形 18"/>
            <p:cNvSpPr/>
            <p:nvPr>
              <p:custDataLst>
                <p:tags r:id="rId9"/>
              </p:custDataLst>
            </p:nvPr>
          </p:nvSpPr>
          <p:spPr>
            <a:xfrm>
              <a:off x="10061" y="6497"/>
              <a:ext cx="2466" cy="1407"/>
            </a:xfrm>
            <a:prstGeom prst="round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利用窗户信息间接计算楼层数量</a:t>
              </a:r>
            </a:p>
          </p:txBody>
        </p:sp>
        <p:cxnSp>
          <p:nvCxnSpPr>
            <p:cNvPr id="21" name="直接箭头连接符 20"/>
            <p:cNvCxnSpPr>
              <a:stCxn id="11" idx="2"/>
              <a:endCxn id="18" idx="0"/>
            </p:cNvCxnSpPr>
            <p:nvPr/>
          </p:nvCxnSpPr>
          <p:spPr>
            <a:xfrm flipH="1">
              <a:off x="13950" y="6142"/>
              <a:ext cx="1" cy="706"/>
            </a:xfrm>
            <a:prstGeom prst="straightConnector1">
              <a:avLst/>
            </a:prstGeom>
            <a:ln>
              <a:tailEnd type="triangle"/>
            </a:ln>
          </p:spPr>
          <p:style>
            <a:lnRef idx="2">
              <a:schemeClr val="accent1"/>
            </a:lnRef>
            <a:fillRef idx="0">
              <a:srgbClr val="FFFFFF"/>
            </a:fillRef>
            <a:effectRef idx="0">
              <a:srgbClr val="FFFFFF"/>
            </a:effectRef>
            <a:fontRef idx="minor">
              <a:schemeClr val="tx1"/>
            </a:fontRef>
          </p:style>
        </p:cxnSp>
        <p:cxnSp>
          <p:nvCxnSpPr>
            <p:cNvPr id="28" name="直接箭头连接符 27"/>
            <p:cNvCxnSpPr>
              <a:stCxn id="18" idx="1"/>
              <a:endCxn id="19" idx="3"/>
            </p:cNvCxnSpPr>
            <p:nvPr/>
          </p:nvCxnSpPr>
          <p:spPr>
            <a:xfrm flipH="1">
              <a:off x="12527" y="7201"/>
              <a:ext cx="490" cy="0"/>
            </a:xfrm>
            <a:prstGeom prst="straightConnector1">
              <a:avLst/>
            </a:prstGeom>
            <a:ln>
              <a:tailEnd type="triangle"/>
            </a:ln>
          </p:spPr>
          <p:style>
            <a:lnRef idx="2">
              <a:schemeClr val="accent1"/>
            </a:lnRef>
            <a:fillRef idx="0">
              <a:srgbClr val="FFFFFF"/>
            </a:fillRef>
            <a:effectRef idx="0">
              <a:srgbClr val="FFFFFF"/>
            </a:effectRef>
            <a:fontRef idx="minor">
              <a:schemeClr val="tx1"/>
            </a:fontRef>
          </p:style>
        </p:cxnSp>
      </p:grpSp>
      <p:sp>
        <p:nvSpPr>
          <p:cNvPr id="23" name="矩形 6"/>
          <p:cNvSpPr/>
          <p:nvPr/>
        </p:nvSpPr>
        <p:spPr>
          <a:xfrm>
            <a:off x="208403" y="99032"/>
            <a:ext cx="9685445" cy="892552"/>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a:solidFill>
                  <a:srgbClr val="333333"/>
                </a:solidFill>
                <a:effectLst/>
                <a:latin typeface="微软雅黑" panose="020B0503020204020204" pitchFamily="34" charset="-122"/>
                <a:ea typeface="微软雅黑" panose="020B0503020204020204" pitchFamily="34" charset="-122"/>
              </a:rPr>
              <a:t>3 </a:t>
            </a:r>
            <a:r>
              <a:rPr lang="zh-CN" altLang="en-US" sz="2800" dirty="0">
                <a:solidFill>
                  <a:srgbClr val="333333"/>
                </a:solidFill>
                <a:latin typeface="微软雅黑" panose="020B0503020204020204" pitchFamily="34" charset="-122"/>
                <a:ea typeface="微软雅黑" panose="020B0503020204020204" pitchFamily="34" charset="-122"/>
              </a:rPr>
              <a:t>智</a:t>
            </a:r>
            <a:r>
              <a:rPr lang="zh-CN" altLang="en-US" sz="2800" dirty="0" smtClean="0">
                <a:solidFill>
                  <a:srgbClr val="333333"/>
                </a:solidFill>
                <a:latin typeface="微软雅黑" panose="020B0503020204020204" pitchFamily="34" charset="-122"/>
                <a:ea typeface="微软雅黑" panose="020B0503020204020204" pitchFamily="34" charset="-122"/>
              </a:rPr>
              <a:t>慧</a:t>
            </a:r>
            <a:r>
              <a:rPr lang="zh-CN" altLang="en-US" sz="2800" dirty="0">
                <a:solidFill>
                  <a:srgbClr val="333333"/>
                </a:solidFill>
                <a:latin typeface="微软雅黑" panose="020B0503020204020204" pitchFamily="34" charset="-122"/>
                <a:ea typeface="微软雅黑" panose="020B0503020204020204" pitchFamily="34" charset="-122"/>
              </a:rPr>
              <a:t>家居</a:t>
            </a:r>
            <a:r>
              <a:rPr lang="zh-CN" altLang="en-US" sz="2800" dirty="0" smtClean="0">
                <a:solidFill>
                  <a:srgbClr val="333333"/>
                </a:solidFill>
                <a:latin typeface="微软雅黑" panose="020B0503020204020204" pitchFamily="34" charset="-122"/>
                <a:ea typeface="微软雅黑" panose="020B0503020204020204" pitchFamily="34" charset="-122"/>
              </a:rPr>
              <a:t>物</a:t>
            </a:r>
            <a:r>
              <a:rPr lang="zh-CN" altLang="en-US" sz="2800" dirty="0">
                <a:solidFill>
                  <a:srgbClr val="333333"/>
                </a:solidFill>
                <a:latin typeface="微软雅黑" panose="020B0503020204020204" pitchFamily="34" charset="-122"/>
                <a:ea typeface="微软雅黑" panose="020B0503020204020204" pitchFamily="34" charset="-122"/>
              </a:rPr>
              <a:t>联网</a:t>
            </a:r>
            <a:endParaRPr lang="en-US" altLang="zh-CN" sz="2400" dirty="0">
              <a:solidFill>
                <a:srgbClr val="333333"/>
              </a:solidFill>
              <a:latin typeface="微软雅黑" panose="020B0503020204020204" pitchFamily="34" charset="-122"/>
              <a:ea typeface="微软雅黑" panose="020B0503020204020204" pitchFamily="34" charset="-122"/>
            </a:endParaRPr>
          </a:p>
          <a:p>
            <a:pPr>
              <a:tabLst>
                <a:tab pos="982345" algn="l"/>
              </a:tabLst>
            </a:pPr>
            <a:r>
              <a:rPr lang="en-US" altLang="zh-CN" sz="2400" b="1" dirty="0">
                <a:solidFill>
                  <a:srgbClr val="333333"/>
                </a:solidFill>
                <a:latin typeface="微软雅黑" panose="020B0503020204020204" pitchFamily="34" charset="-122"/>
                <a:ea typeface="微软雅黑" panose="020B0503020204020204" pitchFamily="34" charset="-122"/>
              </a:rPr>
              <a:t>	</a:t>
            </a:r>
            <a:r>
              <a:rPr lang="zh-CN" altLang="en-US" sz="2400" b="1" dirty="0">
                <a:solidFill>
                  <a:srgbClr val="333333"/>
                </a:solidFill>
                <a:latin typeface="微软雅黑" panose="020B0503020204020204" pitchFamily="34" charset="-122"/>
                <a:ea typeface="微软雅黑" panose="020B0503020204020204" pitchFamily="34" charset="-122"/>
              </a:rPr>
              <a:t>子课</a:t>
            </a:r>
            <a:r>
              <a:rPr lang="zh-CN" altLang="en-US" sz="2400" b="1" dirty="0" smtClean="0">
                <a:solidFill>
                  <a:srgbClr val="333333"/>
                </a:solidFill>
                <a:latin typeface="微软雅黑" panose="020B0503020204020204" pitchFamily="34" charset="-122"/>
                <a:ea typeface="微软雅黑" panose="020B0503020204020204" pitchFamily="34" charset="-122"/>
              </a:rPr>
              <a:t>题</a:t>
            </a:r>
            <a:r>
              <a:rPr lang="en-US" altLang="zh-CN" sz="2400" b="1" dirty="0" smtClean="0">
                <a:solidFill>
                  <a:srgbClr val="333333"/>
                </a:solidFill>
                <a:latin typeface="微软雅黑" panose="020B0503020204020204" pitchFamily="34" charset="-122"/>
                <a:ea typeface="微软雅黑" panose="020B0503020204020204" pitchFamily="34" charset="-122"/>
              </a:rPr>
              <a:t>3</a:t>
            </a:r>
            <a:r>
              <a:rPr lang="zh-CN" altLang="en-US" sz="2400" b="1" dirty="0" smtClean="0">
                <a:solidFill>
                  <a:srgbClr val="333333"/>
                </a:solidFill>
                <a:latin typeface="微软雅黑" panose="020B0503020204020204" pitchFamily="34" charset="-122"/>
                <a:ea typeface="微软雅黑" panose="020B0503020204020204" pitchFamily="34" charset="-122"/>
              </a:rPr>
              <a:t>：</a:t>
            </a:r>
            <a:r>
              <a:rPr lang="zh-CN" altLang="en-US" sz="2400" b="1" dirty="0">
                <a:solidFill>
                  <a:srgbClr val="333333"/>
                </a:solidFill>
                <a:latin typeface="微软雅黑" panose="020B0503020204020204" pitchFamily="34" charset="-122"/>
                <a:ea typeface="微软雅黑" panose="020B0503020204020204" pitchFamily="34" charset="-122"/>
              </a:rPr>
              <a:t>基</a:t>
            </a:r>
            <a:r>
              <a:rPr lang="zh-CN" altLang="en-US" sz="2400" b="1" dirty="0" smtClean="0">
                <a:solidFill>
                  <a:srgbClr val="333333"/>
                </a:solidFill>
                <a:latin typeface="微软雅黑" panose="020B0503020204020204" pitchFamily="34" charset="-122"/>
                <a:ea typeface="微软雅黑" panose="020B0503020204020204" pitchFamily="34" charset="-122"/>
              </a:rPr>
              <a:t>于街景的</a:t>
            </a:r>
            <a:r>
              <a:rPr lang="zh-CN" altLang="en-US" sz="2400" b="1" dirty="0">
                <a:solidFill>
                  <a:srgbClr val="333333"/>
                </a:solidFill>
                <a:latin typeface="微软雅黑" panose="020B0503020204020204" pitchFamily="34" charset="-122"/>
                <a:ea typeface="微软雅黑" panose="020B0503020204020204" pitchFamily="34" charset="-122"/>
              </a:rPr>
              <a:t>建筑物窗户数据集和楼层数量识别</a:t>
            </a:r>
          </a:p>
        </p:txBody>
      </p:sp>
      <p:sp>
        <p:nvSpPr>
          <p:cNvPr id="30" name="object 48"/>
          <p:cNvSpPr txBox="1"/>
          <p:nvPr/>
        </p:nvSpPr>
        <p:spPr>
          <a:xfrm>
            <a:off x="7738340" y="194723"/>
            <a:ext cx="221932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0000"/>
                </a:solidFill>
                <a:latin typeface="Calibri"/>
                <a:cs typeface="Calibri"/>
              </a:rPr>
              <a:t>Funded</a:t>
            </a:r>
            <a:r>
              <a:rPr sz="1800" b="1" spc="-70" dirty="0">
                <a:solidFill>
                  <a:srgbClr val="C00000"/>
                </a:solidFill>
                <a:latin typeface="Calibri"/>
                <a:cs typeface="Calibri"/>
              </a:rPr>
              <a:t> </a:t>
            </a:r>
            <a:r>
              <a:rPr sz="1800" b="1" spc="-5" dirty="0">
                <a:solidFill>
                  <a:srgbClr val="C00000"/>
                </a:solidFill>
                <a:latin typeface="Calibri"/>
                <a:cs typeface="Calibri"/>
              </a:rPr>
              <a:t>by</a:t>
            </a:r>
            <a:r>
              <a:rPr sz="1800" b="1" spc="-45" dirty="0">
                <a:solidFill>
                  <a:srgbClr val="C00000"/>
                </a:solidFill>
                <a:latin typeface="Calibri"/>
                <a:cs typeface="Calibri"/>
              </a:rPr>
              <a:t> </a:t>
            </a:r>
            <a:r>
              <a:rPr sz="1800" spc="10" dirty="0">
                <a:solidFill>
                  <a:srgbClr val="C00000"/>
                </a:solidFill>
                <a:latin typeface="SimSun"/>
                <a:cs typeface="SimSun"/>
              </a:rPr>
              <a:t>联合实验室</a:t>
            </a:r>
            <a:endParaRPr sz="1800" dirty="0">
              <a:latin typeface="SimSun"/>
              <a:cs typeface="SimSun"/>
            </a:endParaRPr>
          </a:p>
        </p:txBody>
      </p:sp>
      <p:sp>
        <p:nvSpPr>
          <p:cNvPr id="26" name="矩形 1"/>
          <p:cNvSpPr/>
          <p:nvPr/>
        </p:nvSpPr>
        <p:spPr>
          <a:xfrm>
            <a:off x="332105" y="6136796"/>
            <a:ext cx="5690235" cy="830997"/>
          </a:xfrm>
          <a:prstGeom prst="rect">
            <a:avLst/>
          </a:prstGeom>
        </p:spPr>
        <p:txBody>
          <a:bodyPr wrap="square">
            <a:spAutoFit/>
          </a:bodyPr>
          <a:lstStyle/>
          <a:p>
            <a:pPr marL="171450" indent="-171450" algn="just">
              <a:buFont typeface="Wingdings" panose="05000000000000000000" pitchFamily="2" charset="2"/>
              <a:buChar char="u"/>
            </a:pPr>
            <a:r>
              <a:rPr lang="en-US" altLang="zh-CN" sz="1200" dirty="0">
                <a:solidFill>
                  <a:srgbClr val="C00000"/>
                </a:solidFill>
                <a:latin typeface="微软雅黑" panose="020B0503020204020204" pitchFamily="34" charset="-122"/>
                <a:ea typeface="微软雅黑" panose="020B0503020204020204" pitchFamily="34" charset="-122"/>
              </a:rPr>
              <a:t>Y. Sun, X. Ma, Y. Yan, M.O. Pun and B. Huang, "A Novel Automated Urban Building Analysis Framework Based on GPT and SAM", Proc. the 2024 IEEE International Geoscience and Remote Sensing Symposium (IGARSS), Athens, Greece, July 7-12, 2024. </a:t>
            </a:r>
          </a:p>
        </p:txBody>
      </p:sp>
      <p:sp>
        <p:nvSpPr>
          <p:cNvPr id="31" name="Rectangle 30"/>
          <p:cNvSpPr/>
          <p:nvPr/>
        </p:nvSpPr>
        <p:spPr>
          <a:xfrm>
            <a:off x="366211" y="5782288"/>
            <a:ext cx="1107996" cy="369332"/>
          </a:xfrm>
          <a:prstGeom prst="rect">
            <a:avLst/>
          </a:prstGeom>
        </p:spPr>
        <p:txBody>
          <a:bodyPr wrap="non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研究成果</a:t>
            </a:r>
          </a:p>
        </p:txBody>
      </p:sp>
    </p:spTree>
    <p:extLst>
      <p:ext uri="{BB962C8B-B14F-4D97-AF65-F5344CB8AC3E}">
        <p14:creationId xmlns:p14="http://schemas.microsoft.com/office/powerpoint/2010/main" val="101507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4B60A541-2870-4E9E-91E7-27B5551A53D3}"/>
              </a:ext>
            </a:extLst>
          </p:cNvPr>
          <p:cNvSpPr/>
          <p:nvPr/>
        </p:nvSpPr>
        <p:spPr>
          <a:xfrm>
            <a:off x="372279" y="257797"/>
            <a:ext cx="7361191" cy="523220"/>
          </a:xfrm>
          <a:prstGeom prst="rect">
            <a:avLst/>
          </a:prstGeom>
        </p:spPr>
        <p:txBody>
          <a:bodyPr wrap="square">
            <a:spAutoFit/>
          </a:bodyPr>
          <a:lstStyle/>
          <a:p>
            <a:r>
              <a:rPr lang="zh-CN" altLang="en-US" sz="2800" dirty="0">
                <a:solidFill>
                  <a:srgbClr val="333333"/>
                </a:solidFill>
                <a:latin typeface="微软雅黑" panose="020B0503020204020204" pitchFamily="34" charset="-122"/>
                <a:ea typeface="微软雅黑" panose="020B0503020204020204" pitchFamily="34" charset="-122"/>
              </a:rPr>
              <a:t>面向</a:t>
            </a:r>
            <a:r>
              <a:rPr lang="zh-CN" altLang="en-US" sz="2800" i="0" dirty="0">
                <a:solidFill>
                  <a:srgbClr val="333333"/>
                </a:solidFill>
                <a:effectLst/>
                <a:latin typeface="微软雅黑" panose="020B0503020204020204" pitchFamily="34" charset="-122"/>
                <a:ea typeface="微软雅黑" panose="020B0503020204020204" pitchFamily="34" charset="-122"/>
              </a:rPr>
              <a:t>智慧城市的</a:t>
            </a:r>
            <a:r>
              <a:rPr lang="zh-CN" altLang="en-US" sz="2800" dirty="0">
                <a:solidFill>
                  <a:srgbClr val="333333"/>
                </a:solidFill>
                <a:latin typeface="微软雅黑" panose="020B0503020204020204" pitchFamily="34" charset="-122"/>
                <a:ea typeface="微软雅黑" panose="020B0503020204020204" pitchFamily="34" charset="-122"/>
              </a:rPr>
              <a:t>智能</a:t>
            </a:r>
            <a:r>
              <a:rPr lang="zh-CN" altLang="en-US" sz="2800" i="0" dirty="0">
                <a:solidFill>
                  <a:srgbClr val="333333"/>
                </a:solidFill>
                <a:effectLst/>
                <a:latin typeface="微软雅黑" panose="020B0503020204020204" pitchFamily="34" charset="-122"/>
                <a:ea typeface="微软雅黑" panose="020B0503020204020204" pitchFamily="34" charset="-122"/>
              </a:rPr>
              <a:t>感知与通信技术</a:t>
            </a:r>
            <a:endParaRPr lang="zh-CN" altLang="en-US" sz="28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 xmlns:a16="http://schemas.microsoft.com/office/drawing/2014/main" id="{229731FE-9EC2-4275-B10A-7A736F97F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66" y="852348"/>
            <a:ext cx="8705266" cy="5013588"/>
          </a:xfrm>
          <a:prstGeom prst="rect">
            <a:avLst/>
          </a:prstGeom>
          <a:blipFill dpi="0" rotWithShape="1">
            <a:blip r:embed="rId3"/>
            <a:srcRect/>
            <a:tile tx="0" ty="0" sx="100000" sy="100000" flip="none" algn="tl"/>
          </a:blipFill>
          <a:effectLst>
            <a:glow>
              <a:schemeClr val="accent1"/>
            </a:glow>
          </a:effectLst>
        </p:spPr>
      </p:pic>
      <p:sp>
        <p:nvSpPr>
          <p:cNvPr id="16" name="矩形 15">
            <a:extLst>
              <a:ext uri="{FF2B5EF4-FFF2-40B4-BE49-F238E27FC236}">
                <a16:creationId xmlns="" xmlns:a16="http://schemas.microsoft.com/office/drawing/2014/main" id="{DF8E6E78-BEEC-41F5-9FD7-F7236AA14EBA}"/>
              </a:ext>
            </a:extLst>
          </p:cNvPr>
          <p:cNvSpPr/>
          <p:nvPr/>
        </p:nvSpPr>
        <p:spPr>
          <a:xfrm>
            <a:off x="477666" y="852348"/>
            <a:ext cx="8705266" cy="501358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29A15F7E-5DF9-4E7E-9552-E455F5E733A4}"/>
              </a:ext>
            </a:extLst>
          </p:cNvPr>
          <p:cNvSpPr/>
          <p:nvPr/>
        </p:nvSpPr>
        <p:spPr>
          <a:xfrm>
            <a:off x="3901799" y="1006455"/>
            <a:ext cx="4063913" cy="59261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课题</a:t>
            </a:r>
            <a:r>
              <a:rPr lang="en-US" altLang="zh-CN" dirty="0"/>
              <a:t>1</a:t>
            </a:r>
            <a:r>
              <a:rPr lang="zh-CN" altLang="en-US" dirty="0" smtClean="0"/>
              <a:t>：空</a:t>
            </a:r>
            <a:r>
              <a:rPr lang="zh-CN" altLang="en-US" dirty="0"/>
              <a:t>天地一体</a:t>
            </a:r>
            <a:r>
              <a:rPr lang="zh-CN" altLang="en-US" dirty="0" smtClean="0"/>
              <a:t>化的智</a:t>
            </a:r>
            <a:r>
              <a:rPr lang="zh-CN" altLang="en-US" dirty="0"/>
              <a:t>能感知系统</a:t>
            </a:r>
          </a:p>
        </p:txBody>
      </p:sp>
      <p:sp>
        <p:nvSpPr>
          <p:cNvPr id="20" name="矩形 19">
            <a:extLst>
              <a:ext uri="{FF2B5EF4-FFF2-40B4-BE49-F238E27FC236}">
                <a16:creationId xmlns="" xmlns:a16="http://schemas.microsoft.com/office/drawing/2014/main" id="{44D0043B-041A-4949-8874-3D36E382F33C}"/>
              </a:ext>
            </a:extLst>
          </p:cNvPr>
          <p:cNvSpPr/>
          <p:nvPr/>
        </p:nvSpPr>
        <p:spPr>
          <a:xfrm>
            <a:off x="2259788" y="1164617"/>
            <a:ext cx="1397000" cy="330740"/>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rPr>
              <a:t>空</a:t>
            </a:r>
            <a:r>
              <a:rPr lang="zh-CN" altLang="en-US" sz="1400" dirty="0"/>
              <a:t>：卫星遥感</a:t>
            </a:r>
          </a:p>
        </p:txBody>
      </p:sp>
      <p:pic>
        <p:nvPicPr>
          <p:cNvPr id="30" name="图片 29">
            <a:extLst>
              <a:ext uri="{FF2B5EF4-FFF2-40B4-BE49-F238E27FC236}">
                <a16:creationId xmlns="" xmlns:a16="http://schemas.microsoft.com/office/drawing/2014/main" id="{495D1596-E7F4-4512-AE59-4D9C047D4992}"/>
              </a:ext>
            </a:extLst>
          </p:cNvPr>
          <p:cNvPicPr>
            <a:picLocks noChangeAspect="1"/>
          </p:cNvPicPr>
          <p:nvPr/>
        </p:nvPicPr>
        <p:blipFill>
          <a:blip r:embed="rId4"/>
          <a:stretch>
            <a:fillRect/>
          </a:stretch>
        </p:blipFill>
        <p:spPr>
          <a:xfrm>
            <a:off x="2067570" y="2327159"/>
            <a:ext cx="824650" cy="476411"/>
          </a:xfrm>
          <a:prstGeom prst="rect">
            <a:avLst/>
          </a:prstGeom>
        </p:spPr>
      </p:pic>
      <p:sp>
        <p:nvSpPr>
          <p:cNvPr id="32" name="文本框 31">
            <a:extLst>
              <a:ext uri="{FF2B5EF4-FFF2-40B4-BE49-F238E27FC236}">
                <a16:creationId xmlns="" xmlns:a16="http://schemas.microsoft.com/office/drawing/2014/main" id="{E422C7C1-A9C5-430F-B1FD-9778C27F1DD4}"/>
              </a:ext>
            </a:extLst>
          </p:cNvPr>
          <p:cNvSpPr txBox="1"/>
          <p:nvPr/>
        </p:nvSpPr>
        <p:spPr>
          <a:xfrm>
            <a:off x="1371231" y="2041638"/>
            <a:ext cx="2800767" cy="276999"/>
          </a:xfrm>
          <a:prstGeom prst="rect">
            <a:avLst/>
          </a:prstGeom>
          <a:noFill/>
        </p:spPr>
        <p:txBody>
          <a:bodyPr wrap="none" rtlCol="0">
            <a:spAutoFit/>
          </a:bodyPr>
          <a:lstStyle/>
          <a:p>
            <a:r>
              <a:rPr lang="zh-CN" altLang="en-US" sz="1200" dirty="0"/>
              <a:t>无人机遥感以及从地面传感器收集信息</a:t>
            </a:r>
          </a:p>
        </p:txBody>
      </p:sp>
      <p:sp>
        <p:nvSpPr>
          <p:cNvPr id="34" name="矩形 33">
            <a:extLst>
              <a:ext uri="{FF2B5EF4-FFF2-40B4-BE49-F238E27FC236}">
                <a16:creationId xmlns="" xmlns:a16="http://schemas.microsoft.com/office/drawing/2014/main" id="{62E5FD56-C173-42AF-B89A-FA59E5C64C4D}"/>
              </a:ext>
            </a:extLst>
          </p:cNvPr>
          <p:cNvSpPr/>
          <p:nvPr/>
        </p:nvSpPr>
        <p:spPr>
          <a:xfrm>
            <a:off x="2231355" y="3226572"/>
            <a:ext cx="1514688" cy="330740"/>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rPr>
              <a:t>天</a:t>
            </a:r>
            <a:r>
              <a:rPr lang="zh-CN" altLang="en-US" sz="1400" dirty="0"/>
              <a:t>：无人机遥感</a:t>
            </a:r>
          </a:p>
        </p:txBody>
      </p:sp>
      <p:sp>
        <p:nvSpPr>
          <p:cNvPr id="35" name="矩形 34">
            <a:extLst>
              <a:ext uri="{FF2B5EF4-FFF2-40B4-BE49-F238E27FC236}">
                <a16:creationId xmlns="" xmlns:a16="http://schemas.microsoft.com/office/drawing/2014/main" id="{3BCD17A5-EC7E-4F05-9391-8922F6841B87}"/>
              </a:ext>
            </a:extLst>
          </p:cNvPr>
          <p:cNvSpPr/>
          <p:nvPr/>
        </p:nvSpPr>
        <p:spPr>
          <a:xfrm>
            <a:off x="1886664" y="4869301"/>
            <a:ext cx="1503424" cy="330740"/>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rPr>
              <a:t>地</a:t>
            </a:r>
            <a:r>
              <a:rPr lang="zh-CN" altLang="en-US" sz="1400" dirty="0"/>
              <a:t>：地面传感器</a:t>
            </a:r>
          </a:p>
        </p:txBody>
      </p:sp>
      <p:cxnSp>
        <p:nvCxnSpPr>
          <p:cNvPr id="39" name="直接箭头连接符 38">
            <a:extLst>
              <a:ext uri="{FF2B5EF4-FFF2-40B4-BE49-F238E27FC236}">
                <a16:creationId xmlns="" xmlns:a16="http://schemas.microsoft.com/office/drawing/2014/main" id="{A6911D38-AD3A-415F-A70C-5A98C6F93149}"/>
              </a:ext>
            </a:extLst>
          </p:cNvPr>
          <p:cNvCxnSpPr>
            <a:cxnSpLocks/>
            <a:stCxn id="3" idx="0"/>
          </p:cNvCxnSpPr>
          <p:nvPr/>
        </p:nvCxnSpPr>
        <p:spPr>
          <a:xfrm flipV="1">
            <a:off x="1466368" y="2919713"/>
            <a:ext cx="793420" cy="1748440"/>
          </a:xfrm>
          <a:prstGeom prst="straightConnector1">
            <a:avLst/>
          </a:prstGeom>
          <a:ln w="19050">
            <a:solidFill>
              <a:srgbClr val="0000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 xmlns:a16="http://schemas.microsoft.com/office/drawing/2014/main" id="{81713759-04F2-4CE3-95C7-46CF63B302A7}"/>
              </a:ext>
            </a:extLst>
          </p:cNvPr>
          <p:cNvCxnSpPr>
            <a:cxnSpLocks/>
            <a:stCxn id="2" idx="0"/>
          </p:cNvCxnSpPr>
          <p:nvPr/>
        </p:nvCxnSpPr>
        <p:spPr>
          <a:xfrm flipV="1">
            <a:off x="877769" y="2880859"/>
            <a:ext cx="1335697" cy="1489110"/>
          </a:xfrm>
          <a:prstGeom prst="straightConnector1">
            <a:avLst/>
          </a:prstGeom>
          <a:ln w="19050">
            <a:solidFill>
              <a:srgbClr val="0000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 xmlns:a16="http://schemas.microsoft.com/office/drawing/2014/main" id="{C1900D5D-259B-4495-A0EA-6743545382B1}"/>
              </a:ext>
            </a:extLst>
          </p:cNvPr>
          <p:cNvSpPr/>
          <p:nvPr/>
        </p:nvSpPr>
        <p:spPr>
          <a:xfrm>
            <a:off x="5219700" y="4602468"/>
            <a:ext cx="2648712" cy="53366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课题</a:t>
            </a:r>
            <a:r>
              <a:rPr lang="en-US" altLang="zh-CN" dirty="0"/>
              <a:t>3</a:t>
            </a:r>
            <a:r>
              <a:rPr lang="zh-CN" altLang="en-US" dirty="0" smtClean="0"/>
              <a:t>：智慧家居物联网</a:t>
            </a:r>
            <a:endParaRPr lang="zh-CN" altLang="en-US" dirty="0"/>
          </a:p>
        </p:txBody>
      </p:sp>
      <p:pic>
        <p:nvPicPr>
          <p:cNvPr id="48" name="图片 47">
            <a:extLst>
              <a:ext uri="{FF2B5EF4-FFF2-40B4-BE49-F238E27FC236}">
                <a16:creationId xmlns="" xmlns:a16="http://schemas.microsoft.com/office/drawing/2014/main" id="{692BECEA-4236-4340-9C35-943ADFB7A159}"/>
              </a:ext>
            </a:extLst>
          </p:cNvPr>
          <p:cNvPicPr>
            <a:picLocks noChangeAspect="1"/>
          </p:cNvPicPr>
          <p:nvPr/>
        </p:nvPicPr>
        <p:blipFill>
          <a:blip r:embed="rId4"/>
          <a:stretch>
            <a:fillRect/>
          </a:stretch>
        </p:blipFill>
        <p:spPr>
          <a:xfrm>
            <a:off x="3644088" y="2741847"/>
            <a:ext cx="791633" cy="457337"/>
          </a:xfrm>
          <a:prstGeom prst="rect">
            <a:avLst/>
          </a:prstGeom>
        </p:spPr>
      </p:pic>
      <p:pic>
        <p:nvPicPr>
          <p:cNvPr id="2" name="图形 1" descr="无线路由器">
            <a:extLst>
              <a:ext uri="{FF2B5EF4-FFF2-40B4-BE49-F238E27FC236}">
                <a16:creationId xmlns="" xmlns:a16="http://schemas.microsoft.com/office/drawing/2014/main" id="{BA9C87E1-36D2-4828-AFF9-D2FABE72106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64871" y="4369969"/>
            <a:ext cx="625796" cy="625796"/>
          </a:xfrm>
          <a:prstGeom prst="rect">
            <a:avLst/>
          </a:prstGeom>
        </p:spPr>
      </p:pic>
      <p:pic>
        <p:nvPicPr>
          <p:cNvPr id="3" name="图形 2" descr="无线路由器">
            <a:extLst>
              <a:ext uri="{FF2B5EF4-FFF2-40B4-BE49-F238E27FC236}">
                <a16:creationId xmlns="" xmlns:a16="http://schemas.microsoft.com/office/drawing/2014/main" id="{6F3B051C-26F7-4DCB-ABA8-7303F17229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153470" y="4668153"/>
            <a:ext cx="625796" cy="625796"/>
          </a:xfrm>
          <a:prstGeom prst="rect">
            <a:avLst/>
          </a:prstGeom>
        </p:spPr>
      </p:pic>
      <p:pic>
        <p:nvPicPr>
          <p:cNvPr id="4" name="图形 3" descr="无线路由器">
            <a:extLst>
              <a:ext uri="{FF2B5EF4-FFF2-40B4-BE49-F238E27FC236}">
                <a16:creationId xmlns="" xmlns:a16="http://schemas.microsoft.com/office/drawing/2014/main" id="{F2BD62C7-400E-4B8F-A704-F7D3BFD7C81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467853" y="4408875"/>
            <a:ext cx="625796" cy="625796"/>
          </a:xfrm>
          <a:prstGeom prst="rect">
            <a:avLst/>
          </a:prstGeom>
        </p:spPr>
      </p:pic>
      <p:cxnSp>
        <p:nvCxnSpPr>
          <p:cNvPr id="26" name="直接箭头连接符 25">
            <a:extLst>
              <a:ext uri="{FF2B5EF4-FFF2-40B4-BE49-F238E27FC236}">
                <a16:creationId xmlns="" xmlns:a16="http://schemas.microsoft.com/office/drawing/2014/main" id="{18285760-9ED1-48C6-A34E-6360F9E9B44F}"/>
              </a:ext>
            </a:extLst>
          </p:cNvPr>
          <p:cNvCxnSpPr>
            <a:cxnSpLocks/>
            <a:stCxn id="4" idx="0"/>
          </p:cNvCxnSpPr>
          <p:nvPr/>
        </p:nvCxnSpPr>
        <p:spPr>
          <a:xfrm flipV="1">
            <a:off x="3780751" y="3191127"/>
            <a:ext cx="346143" cy="1217748"/>
          </a:xfrm>
          <a:prstGeom prst="straightConnector1">
            <a:avLst/>
          </a:prstGeom>
          <a:ln w="19050">
            <a:solidFill>
              <a:srgbClr val="0000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 xmlns:a16="http://schemas.microsoft.com/office/drawing/2014/main" id="{AE32DCB2-45E5-4F75-81F9-03FA0936194E}"/>
              </a:ext>
            </a:extLst>
          </p:cNvPr>
          <p:cNvCxnSpPr/>
          <p:nvPr/>
        </p:nvCxnSpPr>
        <p:spPr>
          <a:xfrm>
            <a:off x="2958536" y="2743368"/>
            <a:ext cx="788861" cy="261788"/>
          </a:xfrm>
          <a:prstGeom prst="straightConnector1">
            <a:avLst/>
          </a:prstGeom>
          <a:ln w="38100">
            <a:solidFill>
              <a:srgbClr val="0000FF"/>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 name="图形 11" descr="卫星">
            <a:extLst>
              <a:ext uri="{FF2B5EF4-FFF2-40B4-BE49-F238E27FC236}">
                <a16:creationId xmlns="" xmlns:a16="http://schemas.microsoft.com/office/drawing/2014/main" id="{EEC8579D-D1C6-453C-8E48-547DDA18424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flipH="1">
            <a:off x="1275333" y="926090"/>
            <a:ext cx="914400" cy="914400"/>
          </a:xfrm>
          <a:prstGeom prst="rect">
            <a:avLst/>
          </a:prstGeom>
        </p:spPr>
      </p:pic>
      <p:sp>
        <p:nvSpPr>
          <p:cNvPr id="25" name="文本框 24">
            <a:extLst>
              <a:ext uri="{FF2B5EF4-FFF2-40B4-BE49-F238E27FC236}">
                <a16:creationId xmlns="" xmlns:a16="http://schemas.microsoft.com/office/drawing/2014/main" id="{8329ED44-87EE-45B7-8862-4E78C35395EE}"/>
              </a:ext>
            </a:extLst>
          </p:cNvPr>
          <p:cNvSpPr txBox="1"/>
          <p:nvPr/>
        </p:nvSpPr>
        <p:spPr>
          <a:xfrm>
            <a:off x="432843" y="6037126"/>
            <a:ext cx="6526146" cy="338554"/>
          </a:xfrm>
          <a:prstGeom prst="rect">
            <a:avLst/>
          </a:prstGeom>
          <a:noFill/>
        </p:spPr>
        <p:txBody>
          <a:bodyPr wrap="none" rtlCol="0">
            <a:spAutoFit/>
          </a:bodyPr>
          <a:lstStyle/>
          <a:p>
            <a:r>
              <a:rPr lang="zh-CN" altLang="en-US" sz="1600" b="1" dirty="0">
                <a:solidFill>
                  <a:srgbClr val="0000CC"/>
                </a:solidFill>
              </a:rPr>
              <a:t>博士生</a:t>
            </a:r>
            <a:r>
              <a:rPr lang="zh-CN" altLang="en-US" sz="1600" dirty="0" smtClean="0"/>
              <a:t>：     马</a:t>
            </a:r>
            <a:r>
              <a:rPr lang="zh-CN" altLang="en-US" sz="1600" dirty="0"/>
              <a:t>献平，王茂</a:t>
            </a:r>
            <a:r>
              <a:rPr lang="zh-CN" altLang="en-US" sz="1600" dirty="0" smtClean="0"/>
              <a:t>南，</a:t>
            </a:r>
            <a:r>
              <a:rPr lang="zh-CN" altLang="en-US" sz="1600" dirty="0"/>
              <a:t>谢悦</a:t>
            </a:r>
            <a:r>
              <a:rPr lang="zh-CN" altLang="en-US" sz="1600" dirty="0" smtClean="0"/>
              <a:t>皎，吴倩倩，马丁，庞奥宇，王子尧</a:t>
            </a:r>
            <a:endParaRPr lang="zh-CN" altLang="en-US" sz="1600" dirty="0"/>
          </a:p>
        </p:txBody>
      </p:sp>
      <p:sp>
        <p:nvSpPr>
          <p:cNvPr id="27" name="文本框 26">
            <a:extLst>
              <a:ext uri="{FF2B5EF4-FFF2-40B4-BE49-F238E27FC236}">
                <a16:creationId xmlns="" xmlns:a16="http://schemas.microsoft.com/office/drawing/2014/main" id="{0B61DD8F-C00D-452B-971C-8B00BE0B0AAA}"/>
              </a:ext>
            </a:extLst>
          </p:cNvPr>
          <p:cNvSpPr txBox="1"/>
          <p:nvPr/>
        </p:nvSpPr>
        <p:spPr>
          <a:xfrm>
            <a:off x="7310546" y="6061560"/>
            <a:ext cx="1620957" cy="338554"/>
          </a:xfrm>
          <a:prstGeom prst="rect">
            <a:avLst/>
          </a:prstGeom>
          <a:noFill/>
        </p:spPr>
        <p:txBody>
          <a:bodyPr wrap="none" rtlCol="0">
            <a:spAutoFit/>
          </a:bodyPr>
          <a:lstStyle/>
          <a:p>
            <a:r>
              <a:rPr lang="zh-CN" altLang="en-US" sz="1600" b="1" dirty="0">
                <a:solidFill>
                  <a:srgbClr val="0000CC"/>
                </a:solidFill>
              </a:rPr>
              <a:t>硕士生</a:t>
            </a:r>
            <a:r>
              <a:rPr lang="zh-CN" altLang="en-US" sz="1600" dirty="0" smtClean="0"/>
              <a:t>：谢炜枫</a:t>
            </a:r>
            <a:endParaRPr lang="zh-CN" altLang="en-US" sz="1600" dirty="0"/>
          </a:p>
        </p:txBody>
      </p:sp>
      <p:sp>
        <p:nvSpPr>
          <p:cNvPr id="29" name="文本框 26">
            <a:extLst>
              <a:ext uri="{FF2B5EF4-FFF2-40B4-BE49-F238E27FC236}">
                <a16:creationId xmlns="" xmlns:a16="http://schemas.microsoft.com/office/drawing/2014/main" id="{0B61DD8F-C00D-452B-971C-8B00BE0B0AAA}"/>
              </a:ext>
            </a:extLst>
          </p:cNvPr>
          <p:cNvSpPr txBox="1"/>
          <p:nvPr/>
        </p:nvSpPr>
        <p:spPr>
          <a:xfrm>
            <a:off x="432843" y="6436661"/>
            <a:ext cx="4083169" cy="338554"/>
          </a:xfrm>
          <a:prstGeom prst="rect">
            <a:avLst/>
          </a:prstGeom>
          <a:noFill/>
        </p:spPr>
        <p:txBody>
          <a:bodyPr wrap="none" rtlCol="0">
            <a:spAutoFit/>
          </a:bodyPr>
          <a:lstStyle/>
          <a:p>
            <a:r>
              <a:rPr lang="zh-CN" altLang="en-US" sz="1600" b="1" dirty="0">
                <a:solidFill>
                  <a:srgbClr val="0000CC"/>
                </a:solidFill>
              </a:rPr>
              <a:t>研究助理</a:t>
            </a:r>
            <a:r>
              <a:rPr lang="zh-CN" altLang="en-US" sz="1600" dirty="0" smtClean="0"/>
              <a:t>：林可</a:t>
            </a:r>
            <a:r>
              <a:rPr lang="zh-CN" altLang="en-US" sz="1600" dirty="0"/>
              <a:t>心，胡尹，罗艺欣，汪思晋</a:t>
            </a:r>
          </a:p>
        </p:txBody>
      </p:sp>
      <p:sp>
        <p:nvSpPr>
          <p:cNvPr id="31" name="矩形 17">
            <a:extLst>
              <a:ext uri="{FF2B5EF4-FFF2-40B4-BE49-F238E27FC236}">
                <a16:creationId xmlns="" xmlns:a16="http://schemas.microsoft.com/office/drawing/2014/main" id="{45CF7748-15BF-4E62-BC22-CB5F22BAB04F}"/>
              </a:ext>
            </a:extLst>
          </p:cNvPr>
          <p:cNvSpPr/>
          <p:nvPr/>
        </p:nvSpPr>
        <p:spPr>
          <a:xfrm>
            <a:off x="4866224" y="2708851"/>
            <a:ext cx="3811431" cy="59261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课题</a:t>
            </a:r>
            <a:r>
              <a:rPr lang="en-US" altLang="zh-CN" dirty="0"/>
              <a:t>2</a:t>
            </a:r>
            <a:r>
              <a:rPr lang="zh-CN" altLang="en-US" dirty="0"/>
              <a:t>：面向低空经济的</a:t>
            </a:r>
            <a:r>
              <a:rPr lang="en-US" altLang="zh-CN" dirty="0" smtClean="0"/>
              <a:t>6G</a:t>
            </a:r>
            <a:r>
              <a:rPr lang="zh-CN" altLang="en-US" dirty="0" smtClean="0"/>
              <a:t>智能网络</a:t>
            </a:r>
            <a:endParaRPr lang="zh-CN" altLang="en-US" dirty="0"/>
          </a:p>
        </p:txBody>
      </p:sp>
    </p:spTree>
    <p:extLst>
      <p:ext uri="{BB962C8B-B14F-4D97-AF65-F5344CB8AC3E}">
        <p14:creationId xmlns:p14="http://schemas.microsoft.com/office/powerpoint/2010/main" val="768201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69">
            <a:extLst>
              <a:ext uri="{FF2B5EF4-FFF2-40B4-BE49-F238E27FC236}">
                <a16:creationId xmlns="" xmlns:a16="http://schemas.microsoft.com/office/drawing/2014/main" id="{C6A29717-135C-4324-B276-F7915EB649AE}"/>
              </a:ext>
            </a:extLst>
          </p:cNvPr>
          <p:cNvSpPr>
            <a:spLocks noChangeArrowheads="1"/>
          </p:cNvSpPr>
          <p:nvPr/>
        </p:nvSpPr>
        <p:spPr bwMode="auto">
          <a:xfrm>
            <a:off x="5137727" y="3488749"/>
            <a:ext cx="4741206" cy="3297915"/>
          </a:xfrm>
          <a:prstGeom prst="roundRect">
            <a:avLst>
              <a:gd name="adj" fmla="val 6258"/>
            </a:avLst>
          </a:prstGeom>
          <a:no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endParaRPr kumimoji="1" lang="zh-TW" altLang="en-US" sz="2399" dirty="0">
              <a:solidFill>
                <a:srgbClr val="C00000"/>
              </a:solidFill>
              <a:ea typeface="AppleMyungjo" charset="-127"/>
            </a:endParaRPr>
          </a:p>
        </p:txBody>
      </p:sp>
      <p:sp>
        <p:nvSpPr>
          <p:cNvPr id="4" name="矩形 3">
            <a:extLst>
              <a:ext uri="{FF2B5EF4-FFF2-40B4-BE49-F238E27FC236}">
                <a16:creationId xmlns="" xmlns:a16="http://schemas.microsoft.com/office/drawing/2014/main" id="{494D5EC9-A5CD-45CF-BD26-FB87476509DF}"/>
              </a:ext>
            </a:extLst>
          </p:cNvPr>
          <p:cNvSpPr/>
          <p:nvPr/>
        </p:nvSpPr>
        <p:spPr>
          <a:xfrm>
            <a:off x="359436" y="183765"/>
            <a:ext cx="9698964" cy="954107"/>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a:solidFill>
                  <a:srgbClr val="333333"/>
                </a:solidFill>
                <a:effectLst/>
                <a:latin typeface="微软雅黑" panose="020B0503020204020204" pitchFamily="34" charset="-122"/>
                <a:ea typeface="微软雅黑" panose="020B0503020204020204" pitchFamily="34" charset="-122"/>
              </a:rPr>
              <a:t>1 </a:t>
            </a:r>
            <a:r>
              <a:rPr lang="zh-CN" altLang="en-US" sz="2800" i="0" dirty="0">
                <a:solidFill>
                  <a:srgbClr val="333333"/>
                </a:solidFill>
                <a:effectLst/>
                <a:latin typeface="微软雅黑" panose="020B0503020204020204" pitchFamily="34" charset="-122"/>
                <a:ea typeface="微软雅黑" panose="020B0503020204020204" pitchFamily="34" charset="-122"/>
              </a:rPr>
              <a:t>空天地一体化</a:t>
            </a:r>
            <a:r>
              <a:rPr lang="zh-CN" altLang="en-US" sz="2800" i="0" dirty="0" smtClean="0">
                <a:solidFill>
                  <a:srgbClr val="333333"/>
                </a:solidFill>
                <a:effectLst/>
                <a:latin typeface="微软雅黑" panose="020B0503020204020204" pitchFamily="34" charset="-122"/>
                <a:ea typeface="微软雅黑" panose="020B0503020204020204" pitchFamily="34" charset="-122"/>
              </a:rPr>
              <a:t>的智</a:t>
            </a:r>
            <a:r>
              <a:rPr lang="zh-CN" altLang="en-US" sz="2800" i="0" dirty="0">
                <a:solidFill>
                  <a:srgbClr val="333333"/>
                </a:solidFill>
                <a:effectLst/>
                <a:latin typeface="微软雅黑" panose="020B0503020204020204" pitchFamily="34" charset="-122"/>
                <a:ea typeface="微软雅黑" panose="020B0503020204020204" pitchFamily="34" charset="-122"/>
              </a:rPr>
              <a:t>能感知系统：</a:t>
            </a:r>
            <a:endParaRPr lang="en-US" altLang="zh-CN" sz="2800" dirty="0">
              <a:solidFill>
                <a:srgbClr val="333333"/>
              </a:solidFill>
              <a:latin typeface="微软雅黑" panose="020B0503020204020204" pitchFamily="34" charset="-122"/>
              <a:ea typeface="微软雅黑" panose="020B0503020204020204" pitchFamily="34" charset="-122"/>
            </a:endParaRPr>
          </a:p>
          <a:p>
            <a:r>
              <a:rPr lang="en-US" altLang="zh-CN" sz="2800" i="0" dirty="0">
                <a:solidFill>
                  <a:srgbClr val="333333"/>
                </a:solidFill>
                <a:effectLst/>
                <a:latin typeface="微软雅黑" panose="020B0503020204020204" pitchFamily="34" charset="-122"/>
                <a:ea typeface="微软雅黑" panose="020B0503020204020204" pitchFamily="34" charset="-122"/>
              </a:rPr>
              <a:t>          </a:t>
            </a:r>
            <a:r>
              <a:rPr lang="zh-CN" altLang="en-US" sz="2400" b="1" i="0" dirty="0">
                <a:solidFill>
                  <a:srgbClr val="333333"/>
                </a:solidFill>
                <a:effectLst/>
                <a:latin typeface="微软雅黑" panose="020B0503020204020204" pitchFamily="34" charset="-122"/>
                <a:ea typeface="微软雅黑" panose="020B0503020204020204" pitchFamily="34" charset="-122"/>
              </a:rPr>
              <a:t>子课</a:t>
            </a:r>
            <a:r>
              <a:rPr lang="zh-CN" altLang="en-US" sz="2400" b="1" i="0" dirty="0" smtClean="0">
                <a:solidFill>
                  <a:srgbClr val="333333"/>
                </a:solidFill>
                <a:effectLst/>
                <a:latin typeface="微软雅黑" panose="020B0503020204020204" pitchFamily="34" charset="-122"/>
                <a:ea typeface="微软雅黑" panose="020B0503020204020204" pitchFamily="34" charset="-122"/>
              </a:rPr>
              <a:t>题</a:t>
            </a:r>
            <a:r>
              <a:rPr lang="en-US" altLang="zh-CN" sz="2400" b="1" i="0" dirty="0" smtClean="0">
                <a:solidFill>
                  <a:srgbClr val="333333"/>
                </a:solidFill>
                <a:effectLst/>
                <a:latin typeface="微软雅黑" panose="020B0503020204020204" pitchFamily="34" charset="-122"/>
                <a:ea typeface="微软雅黑" panose="020B0503020204020204" pitchFamily="34" charset="-122"/>
              </a:rPr>
              <a:t>1</a:t>
            </a:r>
            <a:r>
              <a:rPr lang="zh-CN" altLang="en-US" sz="2400" b="1" i="0" dirty="0" smtClean="0">
                <a:solidFill>
                  <a:srgbClr val="333333"/>
                </a:solidFill>
                <a:effectLst/>
                <a:latin typeface="微软雅黑" panose="020B0503020204020204" pitchFamily="34" charset="-122"/>
                <a:ea typeface="微软雅黑" panose="020B0503020204020204" pitchFamily="34" charset="-122"/>
              </a:rPr>
              <a:t>：基于分割一切模型</a:t>
            </a:r>
            <a:r>
              <a:rPr lang="en-US" altLang="zh-CN" sz="2400" b="1" i="0" dirty="0" smtClean="0">
                <a:solidFill>
                  <a:srgbClr val="333333"/>
                </a:solidFill>
                <a:effectLst/>
                <a:latin typeface="微软雅黑" panose="020B0503020204020204" pitchFamily="34" charset="-122"/>
                <a:ea typeface="微软雅黑" panose="020B0503020204020204" pitchFamily="34" charset="-122"/>
              </a:rPr>
              <a:t>SAM</a:t>
            </a:r>
            <a:r>
              <a:rPr lang="zh-CN" altLang="en-US" sz="2400" b="1" i="0" dirty="0" smtClean="0">
                <a:solidFill>
                  <a:srgbClr val="333333"/>
                </a:solidFill>
                <a:effectLst/>
                <a:latin typeface="微软雅黑" panose="020B0503020204020204" pitchFamily="34" charset="-122"/>
                <a:ea typeface="微软雅黑" panose="020B0503020204020204" pitchFamily="34" charset="-122"/>
              </a:rPr>
              <a:t>辅助的地物</a:t>
            </a:r>
            <a:r>
              <a:rPr lang="zh-CN" altLang="en-US" sz="2400" b="1" i="0" dirty="0">
                <a:solidFill>
                  <a:srgbClr val="333333"/>
                </a:solidFill>
                <a:effectLst/>
                <a:latin typeface="微软雅黑" panose="020B0503020204020204" pitchFamily="34" charset="-122"/>
                <a:ea typeface="微软雅黑" panose="020B0503020204020204" pitchFamily="34" charset="-122"/>
              </a:rPr>
              <a:t>识别研究</a:t>
            </a:r>
            <a:endParaRPr lang="zh-CN" altLang="en-US" sz="2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B04D4EE1-8AB4-425D-9F1E-4E15CF3459DA}"/>
              </a:ext>
            </a:extLst>
          </p:cNvPr>
          <p:cNvSpPr txBox="1"/>
          <p:nvPr/>
        </p:nvSpPr>
        <p:spPr>
          <a:xfrm>
            <a:off x="133486" y="2907311"/>
            <a:ext cx="4218705" cy="861774"/>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主要挑战</a:t>
            </a:r>
            <a:r>
              <a:rPr lang="zh-CN" altLang="en-US" sz="1600" i="0" dirty="0" smtClean="0">
                <a:effectLst/>
                <a:latin typeface="微软雅黑" panose="020B0503020204020204" pitchFamily="34" charset="-122"/>
                <a:ea typeface="微软雅黑" panose="020B0503020204020204" pitchFamily="34" charset="-122"/>
                <a:cs typeface="Tahoma" panose="020B0604030504040204" pitchFamily="34" charset="0"/>
              </a:rPr>
              <a:t>：</a:t>
            </a:r>
            <a:r>
              <a:rPr lang="en-US" altLang="zh-CN" sz="1600" dirty="0">
                <a:latin typeface="微软雅黑" panose="020B0503020204020204" pitchFamily="34" charset="-122"/>
                <a:ea typeface="微软雅黑" panose="020B0503020204020204" pitchFamily="34" charset="-122"/>
                <a:cs typeface="Tahoma" panose="020B0604030504040204" pitchFamily="34" charset="0"/>
              </a:rPr>
              <a:t>SAM </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仅限于生成没有类别信息的分割结果。同时，当前方法预测的分割图通常存在过度碎片化和边界不准确等问题</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dirty="0">
              <a:latin typeface="微软雅黑" panose="020B0503020204020204" pitchFamily="34" charset="-122"/>
              <a:ea typeface="微软雅黑" panose="020B0503020204020204" pitchFamily="34" charset="-122"/>
              <a:cs typeface="Tahoma" panose="020B0604030504040204" pitchFamily="34" charset="0"/>
            </a:endParaRPr>
          </a:p>
        </p:txBody>
      </p:sp>
      <p:sp>
        <p:nvSpPr>
          <p:cNvPr id="7" name="文本框 6">
            <a:extLst>
              <a:ext uri="{FF2B5EF4-FFF2-40B4-BE49-F238E27FC236}">
                <a16:creationId xmlns="" xmlns:a16="http://schemas.microsoft.com/office/drawing/2014/main" id="{665BE297-2821-435A-8416-977695121C1D}"/>
              </a:ext>
            </a:extLst>
          </p:cNvPr>
          <p:cNvSpPr txBox="1"/>
          <p:nvPr/>
        </p:nvSpPr>
        <p:spPr>
          <a:xfrm>
            <a:off x="115903" y="4158048"/>
            <a:ext cx="4846158" cy="1107996"/>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a:t>
            </a:r>
            <a:r>
              <a:rPr lang="zh-CN" altLang="en-US" b="1" dirty="0">
                <a:solidFill>
                  <a:srgbClr val="0000FF"/>
                </a:solidFill>
                <a:latin typeface="微软雅黑" panose="020B0503020204020204" pitchFamily="34" charset="-122"/>
                <a:ea typeface="微软雅黑" panose="020B0503020204020204" pitchFamily="34" charset="-122"/>
              </a:rPr>
              <a:t>方法</a:t>
            </a:r>
            <a:r>
              <a:rPr lang="zh-CN" altLang="en-US" sz="1600" i="0" dirty="0" smtClean="0">
                <a:effectLst/>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本文提出了两</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个新概念，即 </a:t>
            </a:r>
            <a:r>
              <a:rPr lang="en-US" altLang="zh-CN" sz="1600" dirty="0">
                <a:latin typeface="微软雅黑" panose="020B0503020204020204" pitchFamily="34" charset="-122"/>
                <a:ea typeface="微软雅黑" panose="020B0503020204020204" pitchFamily="34" charset="-122"/>
                <a:cs typeface="Tahoma" panose="020B0604030504040204" pitchFamily="34" charset="0"/>
              </a:rPr>
              <a:t>SAM </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生成的对象 </a:t>
            </a:r>
            <a:r>
              <a:rPr lang="en-US" altLang="zh-CN" sz="1600" dirty="0">
                <a:latin typeface="微软雅黑" panose="020B0503020204020204" pitchFamily="34" charset="-122"/>
                <a:ea typeface="微软雅黑" panose="020B0503020204020204" pitchFamily="34" charset="-122"/>
                <a:cs typeface="Tahoma" panose="020B0604030504040204" pitchFamily="34" charset="0"/>
              </a:rPr>
              <a:t>(SGO) </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和 </a:t>
            </a:r>
            <a:r>
              <a:rPr lang="en-US" altLang="zh-CN" sz="1600" dirty="0">
                <a:latin typeface="微软雅黑" panose="020B0503020204020204" pitchFamily="34" charset="-122"/>
                <a:ea typeface="微软雅黑" panose="020B0503020204020204" pitchFamily="34" charset="-122"/>
                <a:cs typeface="Tahoma" panose="020B0604030504040204" pitchFamily="34" charset="0"/>
              </a:rPr>
              <a:t>SAM </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生成的边界 </a:t>
            </a:r>
            <a:r>
              <a:rPr lang="en-US" altLang="zh-CN" sz="1600" dirty="0">
                <a:latin typeface="微软雅黑" panose="020B0503020204020204" pitchFamily="34" charset="-122"/>
                <a:ea typeface="微软雅黑" panose="020B0503020204020204" pitchFamily="34" charset="-122"/>
                <a:cs typeface="Tahoma" panose="020B0604030504040204" pitchFamily="34" charset="0"/>
              </a:rPr>
              <a:t>(SGB)</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，来充分利用 </a:t>
            </a:r>
            <a:r>
              <a:rPr lang="en-US" altLang="zh-CN" sz="1600" dirty="0">
                <a:latin typeface="微软雅黑" panose="020B0503020204020204" pitchFamily="34" charset="-122"/>
                <a:ea typeface="微软雅黑" panose="020B0503020204020204" pitchFamily="34" charset="-122"/>
                <a:cs typeface="Tahoma" panose="020B0604030504040204" pitchFamily="34" charset="0"/>
              </a:rPr>
              <a:t>SAM </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的原始输出</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。它们可以被广泛地、简洁地引入到通用的语义分割网络上， 以辅助模型的优化。</a:t>
            </a:r>
            <a:endParaRPr lang="zh-CN" altLang="en-US" sz="1600" dirty="0"/>
          </a:p>
        </p:txBody>
      </p:sp>
      <p:grpSp>
        <p:nvGrpSpPr>
          <p:cNvPr id="47" name="组合 46">
            <a:extLst>
              <a:ext uri="{FF2B5EF4-FFF2-40B4-BE49-F238E27FC236}">
                <a16:creationId xmlns="" xmlns:a16="http://schemas.microsoft.com/office/drawing/2014/main" id="{34023EC5-782A-4CD8-BE1C-6E8E5202E396}"/>
              </a:ext>
            </a:extLst>
          </p:cNvPr>
          <p:cNvGrpSpPr/>
          <p:nvPr/>
        </p:nvGrpSpPr>
        <p:grpSpPr>
          <a:xfrm>
            <a:off x="4278701" y="3074901"/>
            <a:ext cx="7006615" cy="362848"/>
            <a:chOff x="357256" y="3205338"/>
            <a:chExt cx="8098536" cy="362848"/>
          </a:xfrm>
        </p:grpSpPr>
        <p:sp>
          <p:nvSpPr>
            <p:cNvPr id="13" name="矩形 12">
              <a:extLst>
                <a:ext uri="{FF2B5EF4-FFF2-40B4-BE49-F238E27FC236}">
                  <a16:creationId xmlns="" xmlns:a16="http://schemas.microsoft.com/office/drawing/2014/main" id="{EE1C62EF-52AA-4482-80E6-4D02AA5237ED}"/>
                </a:ext>
              </a:extLst>
            </p:cNvPr>
            <p:cNvSpPr/>
            <p:nvPr/>
          </p:nvSpPr>
          <p:spPr>
            <a:xfrm>
              <a:off x="357256" y="3223092"/>
              <a:ext cx="5802244" cy="345094"/>
            </a:xfrm>
            <a:prstGeom prst="rect">
              <a:avLst/>
            </a:prstGeom>
          </p:spPr>
          <p:txBody>
            <a:bodyPr wrap="square">
              <a:spAutoFit/>
            </a:bodyPr>
            <a:lstStyle/>
            <a:p>
              <a:pPr marL="285750" indent="-285750">
                <a:lnSpc>
                  <a:spcPct val="130000"/>
                </a:lnSpc>
                <a:buFont typeface="Wingdings" panose="05000000000000000000" pitchFamily="2" charset="2"/>
                <a:buChar char="u"/>
              </a:pPr>
              <a:r>
                <a:rPr lang="zh-CN" altLang="en-US" sz="1400" b="1" dirty="0" smtClean="0">
                  <a:solidFill>
                    <a:srgbClr val="C00000"/>
                  </a:solidFill>
                  <a:latin typeface="微软雅黑" panose="020B0503020204020204" pitchFamily="34" charset="-122"/>
                  <a:ea typeface="微软雅黑" panose="020B0503020204020204" pitchFamily="34" charset="-122"/>
                </a:rPr>
                <a:t>如何利用</a:t>
              </a:r>
              <a:r>
                <a:rPr lang="en-US" altLang="zh-CN" sz="1400" b="1" dirty="0" smtClean="0">
                  <a:solidFill>
                    <a:srgbClr val="C00000"/>
                  </a:solidFill>
                  <a:latin typeface="微软雅黑" panose="020B0503020204020204" pitchFamily="34" charset="-122"/>
                  <a:ea typeface="微软雅黑" panose="020B0503020204020204" pitchFamily="34" charset="-122"/>
                </a:rPr>
                <a:t>SAM</a:t>
              </a:r>
              <a:r>
                <a:rPr lang="zh-CN" altLang="en-US" sz="1400" b="1" dirty="0" smtClean="0">
                  <a:solidFill>
                    <a:srgbClr val="C00000"/>
                  </a:solidFill>
                  <a:latin typeface="微软雅黑" panose="020B0503020204020204" pitchFamily="34" charset="-122"/>
                  <a:ea typeface="微软雅黑" panose="020B0503020204020204" pitchFamily="34" charset="-122"/>
                </a:rPr>
                <a:t>模型隐含的先验知识</a:t>
              </a:r>
              <a:endParaRPr lang="en-US" altLang="zh-CN" sz="1400" b="1" dirty="0" smtClean="0">
                <a:solidFill>
                  <a:srgbClr val="C0000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 xmlns:a16="http://schemas.microsoft.com/office/drawing/2014/main" id="{099B356F-54BD-4E88-A479-3473D47E7074}"/>
                </a:ext>
              </a:extLst>
            </p:cNvPr>
            <p:cNvSpPr/>
            <p:nvPr/>
          </p:nvSpPr>
          <p:spPr>
            <a:xfrm>
              <a:off x="4074238" y="3205338"/>
              <a:ext cx="4381554" cy="345094"/>
            </a:xfrm>
            <a:prstGeom prst="rect">
              <a:avLst/>
            </a:prstGeom>
          </p:spPr>
          <p:txBody>
            <a:bodyPr wrap="square">
              <a:spAutoFit/>
            </a:bodyPr>
            <a:lstStyle/>
            <a:p>
              <a:pPr marL="285750" indent="-285750">
                <a:lnSpc>
                  <a:spcPct val="130000"/>
                </a:lnSpc>
                <a:buFont typeface="Wingdings" panose="05000000000000000000" pitchFamily="2" charset="2"/>
                <a:buChar char="u"/>
              </a:pPr>
              <a:r>
                <a:rPr lang="zh-CN" altLang="en-US" sz="1400" b="1" dirty="0" smtClean="0">
                  <a:solidFill>
                    <a:srgbClr val="C00000"/>
                  </a:solidFill>
                  <a:latin typeface="微软雅黑" panose="020B0503020204020204" pitchFamily="34" charset="-122"/>
                  <a:ea typeface="微软雅黑" panose="020B0503020204020204" pitchFamily="34" charset="-122"/>
                </a:rPr>
                <a:t>如何使本方法更具扩展性</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sp>
        <p:nvSpPr>
          <p:cNvPr id="52" name="文本框 51">
            <a:extLst>
              <a:ext uri="{FF2B5EF4-FFF2-40B4-BE49-F238E27FC236}">
                <a16:creationId xmlns="" xmlns:a16="http://schemas.microsoft.com/office/drawing/2014/main" id="{625C45BF-97BC-49AE-B81C-E8FAE0D6B57D}"/>
              </a:ext>
            </a:extLst>
          </p:cNvPr>
          <p:cNvSpPr txBox="1"/>
          <p:nvPr/>
        </p:nvSpPr>
        <p:spPr>
          <a:xfrm>
            <a:off x="133487" y="1101889"/>
            <a:ext cx="4007752" cy="1846659"/>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研究问题</a:t>
            </a:r>
            <a:r>
              <a:rPr lang="zh-CN" altLang="en-US" sz="1600" i="0" dirty="0" smtClean="0">
                <a:effectLst/>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遥感语义分割是许多地学下游任务的基础，它能够提供地面场景的精细的地物</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分类。</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近期出现了一种通用</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分割模型“任意分割模型”（</a:t>
            </a:r>
            <a:r>
              <a:rPr lang="en-US" altLang="zh-CN" sz="1600" dirty="0">
                <a:latin typeface="微软雅黑" panose="020B0503020204020204" pitchFamily="34" charset="-122"/>
                <a:ea typeface="微软雅黑" panose="020B0503020204020204" pitchFamily="34" charset="-122"/>
                <a:cs typeface="Tahoma" panose="020B0604030504040204" pitchFamily="34" charset="0"/>
              </a:rPr>
              <a:t>SAM</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再次</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改变</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了这一领域</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，它为</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准确、高效的分割提供了</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新的范式，将其以一种简洁的方式引入到遥感领域是十分迫切且重要的任务。</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38" name="文本框 37">
            <a:extLst>
              <a:ext uri="{FF2B5EF4-FFF2-40B4-BE49-F238E27FC236}">
                <a16:creationId xmlns="" xmlns:a16="http://schemas.microsoft.com/office/drawing/2014/main" id="{56EA9A2E-1E70-4DEE-8587-EB8EBB808C36}"/>
              </a:ext>
            </a:extLst>
          </p:cNvPr>
          <p:cNvSpPr txBox="1"/>
          <p:nvPr/>
        </p:nvSpPr>
        <p:spPr>
          <a:xfrm>
            <a:off x="7445815" y="169356"/>
            <a:ext cx="2398798" cy="369332"/>
          </a:xfrm>
          <a:prstGeom prst="rect">
            <a:avLst/>
          </a:prstGeom>
          <a:noFill/>
        </p:spPr>
        <p:txBody>
          <a:bodyPr wrap="none" rtlCol="0">
            <a:spAutoFit/>
          </a:bodyPr>
          <a:lstStyle/>
          <a:p>
            <a:r>
              <a:rPr lang="en-US" altLang="zh-CN" b="1" dirty="0">
                <a:solidFill>
                  <a:srgbClr val="C00000"/>
                </a:solidFill>
              </a:rPr>
              <a:t>Funded by </a:t>
            </a:r>
            <a:r>
              <a:rPr lang="zh-CN" altLang="en-US" b="1" dirty="0">
                <a:solidFill>
                  <a:srgbClr val="C00000"/>
                </a:solidFill>
              </a:rPr>
              <a:t>联合实验室</a:t>
            </a:r>
          </a:p>
        </p:txBody>
      </p:sp>
      <p:sp>
        <p:nvSpPr>
          <p:cNvPr id="49" name="AutoShape 69">
            <a:extLst>
              <a:ext uri="{FF2B5EF4-FFF2-40B4-BE49-F238E27FC236}">
                <a16:creationId xmlns="" xmlns:a16="http://schemas.microsoft.com/office/drawing/2014/main" id="{C6A29717-135C-4324-B276-F7915EB649AE}"/>
              </a:ext>
            </a:extLst>
          </p:cNvPr>
          <p:cNvSpPr>
            <a:spLocks noChangeArrowheads="1"/>
          </p:cNvSpPr>
          <p:nvPr/>
        </p:nvSpPr>
        <p:spPr bwMode="auto">
          <a:xfrm>
            <a:off x="4278702" y="1149387"/>
            <a:ext cx="5600231" cy="1799161"/>
          </a:xfrm>
          <a:prstGeom prst="roundRect">
            <a:avLst>
              <a:gd name="adj" fmla="val 6258"/>
            </a:avLst>
          </a:prstGeom>
          <a:solidFill>
            <a:schemeClr val="bg1"/>
          </a:solidFill>
          <a:ln w="19050">
            <a:solidFill>
              <a:schemeClr val="accent6">
                <a:lumMod val="75000"/>
              </a:schemeClr>
            </a:solidFill>
            <a:round/>
            <a:headEnd/>
            <a:tailEnd/>
          </a:ln>
          <a:effectLst>
            <a:outerShdw dist="107763" dir="2700000" algn="ctr" rotWithShape="0">
              <a:srgbClr val="B3B3B3"/>
            </a:outerShdw>
          </a:effectLst>
        </p:spPr>
        <p:txBody>
          <a:bodyPr wrap="none" anchor="ctr"/>
          <a:lstStyle/>
          <a:p>
            <a:pPr algn="ctr"/>
            <a:endParaRPr kumimoji="1" lang="zh-TW" altLang="en-US" sz="2399" dirty="0">
              <a:solidFill>
                <a:srgbClr val="C00000"/>
              </a:solidFill>
              <a:ea typeface="AppleMyungjo" charset="-127"/>
            </a:endParaRPr>
          </a:p>
        </p:txBody>
      </p:sp>
      <p:sp>
        <p:nvSpPr>
          <p:cNvPr id="51" name="文本框 50">
            <a:extLst>
              <a:ext uri="{FF2B5EF4-FFF2-40B4-BE49-F238E27FC236}">
                <a16:creationId xmlns="" xmlns:a16="http://schemas.microsoft.com/office/drawing/2014/main" id="{4353CAE1-B364-4257-B1C7-9F8486E3EF8F}"/>
              </a:ext>
            </a:extLst>
          </p:cNvPr>
          <p:cNvSpPr txBox="1"/>
          <p:nvPr/>
        </p:nvSpPr>
        <p:spPr>
          <a:xfrm>
            <a:off x="5994651" y="1149387"/>
            <a:ext cx="2323125" cy="338554"/>
          </a:xfrm>
          <a:prstGeom prst="rect">
            <a:avLst/>
          </a:prstGeom>
          <a:noFill/>
        </p:spPr>
        <p:txBody>
          <a:bodyPr wrap="square">
            <a:spAutoFit/>
          </a:bodyPr>
          <a:lstStyle/>
          <a:p>
            <a:pPr algn="ctr"/>
            <a:r>
              <a:rPr lang="zh-CN" altLang="en-US" sz="1600" b="1" i="0" dirty="0" smtClean="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rPr>
              <a:t>分割一切模型</a:t>
            </a:r>
            <a:r>
              <a:rPr lang="en-US" altLang="zh-CN" sz="1600" b="1" i="0" dirty="0" smtClean="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rPr>
              <a:t>SAM</a:t>
            </a:r>
            <a:endParaRPr lang="zh-CN" altLang="en-US" sz="1600" b="1" i="0" dirty="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10" name="文本框 9">
            <a:extLst>
              <a:ext uri="{FF2B5EF4-FFF2-40B4-BE49-F238E27FC236}">
                <a16:creationId xmlns="" xmlns:a16="http://schemas.microsoft.com/office/drawing/2014/main" id="{F3C3DC26-C618-4CF5-A5B2-E2A34CFD77BB}"/>
              </a:ext>
            </a:extLst>
          </p:cNvPr>
          <p:cNvSpPr txBox="1"/>
          <p:nvPr/>
        </p:nvSpPr>
        <p:spPr>
          <a:xfrm>
            <a:off x="115903" y="6481370"/>
            <a:ext cx="5728383"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cs typeface="Tahoma" panose="020B0604030504040204" pitchFamily="34" charset="0"/>
              </a:rPr>
              <a:t>参与人员</a:t>
            </a:r>
            <a:r>
              <a:rPr lang="zh-CN" altLang="en-US" sz="1800" i="0" dirty="0">
                <a:effectLst/>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马献平</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（博</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四</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a:t>
            </a:r>
            <a:endParaRPr lang="zh-CN" altLang="en-US" sz="1600" dirty="0">
              <a:latin typeface="微软雅黑" panose="020B0503020204020204" pitchFamily="34" charset="-122"/>
              <a:ea typeface="微软雅黑" panose="020B0503020204020204" pitchFamily="34" charset="-122"/>
              <a:cs typeface="Tahoma" panose="020B0604030504040204" pitchFamily="34" charset="0"/>
            </a:endParaRPr>
          </a:p>
        </p:txBody>
      </p:sp>
      <p:sp>
        <p:nvSpPr>
          <p:cNvPr id="21" name="文本框 20">
            <a:extLst>
              <a:ext uri="{FF2B5EF4-FFF2-40B4-BE49-F238E27FC236}">
                <a16:creationId xmlns="" xmlns:a16="http://schemas.microsoft.com/office/drawing/2014/main" id="{EE9E73F3-57FF-4BCF-8135-1AE4456508D1}"/>
              </a:ext>
            </a:extLst>
          </p:cNvPr>
          <p:cNvSpPr txBox="1"/>
          <p:nvPr/>
        </p:nvSpPr>
        <p:spPr>
          <a:xfrm>
            <a:off x="115903" y="3757150"/>
            <a:ext cx="4837289" cy="369332"/>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研究数据来源</a:t>
            </a:r>
            <a:r>
              <a:rPr lang="zh-CN" altLang="en-US" sz="1600" i="0" dirty="0" smtClean="0">
                <a:effectLst/>
                <a:latin typeface="微软雅黑" panose="020B0503020204020204" pitchFamily="34" charset="-122"/>
                <a:ea typeface="微软雅黑" panose="020B0503020204020204" pitchFamily="34" charset="-122"/>
                <a:cs typeface="Tahoma" panose="020B0604030504040204" pitchFamily="34" charset="0"/>
              </a:rPr>
              <a:t>：</a:t>
            </a:r>
            <a:r>
              <a:rPr lang="en-US" altLang="zh-CN" sz="1300" dirty="0" smtClean="0">
                <a:latin typeface="微软雅黑" panose="020B0503020204020204" pitchFamily="34" charset="-122"/>
                <a:ea typeface="微软雅黑" panose="020B0503020204020204" pitchFamily="34" charset="-122"/>
                <a:cs typeface="Tahoma" panose="020B0604030504040204" pitchFamily="34" charset="0"/>
              </a:rPr>
              <a:t>ISPRS </a:t>
            </a:r>
            <a:r>
              <a:rPr lang="en-US" altLang="zh-CN" sz="1300" dirty="0" err="1" smtClean="0">
                <a:latin typeface="微软雅黑" panose="020B0503020204020204" pitchFamily="34" charset="-122"/>
                <a:ea typeface="微软雅黑" panose="020B0503020204020204" pitchFamily="34" charset="-122"/>
                <a:cs typeface="Tahoma" panose="020B0604030504040204" pitchFamily="34" charset="0"/>
              </a:rPr>
              <a:t>Vaihingen</a:t>
            </a:r>
            <a:r>
              <a:rPr lang="en-US" altLang="zh-CN" sz="1300" dirty="0">
                <a:latin typeface="微软雅黑" panose="020B0503020204020204" pitchFamily="34" charset="-122"/>
                <a:ea typeface="微软雅黑" panose="020B0503020204020204" pitchFamily="34" charset="-122"/>
                <a:cs typeface="Tahoma" panose="020B0604030504040204" pitchFamily="34" charset="0"/>
              </a:rPr>
              <a:t> </a:t>
            </a:r>
            <a:r>
              <a:rPr lang="en-US" altLang="zh-CN" sz="1300" dirty="0" smtClean="0">
                <a:latin typeface="微软雅黑" panose="020B0503020204020204" pitchFamily="34" charset="-122"/>
                <a:ea typeface="微软雅黑" panose="020B0503020204020204" pitchFamily="34" charset="-122"/>
                <a:cs typeface="Tahoma" panose="020B0604030504040204" pitchFamily="34" charset="0"/>
              </a:rPr>
              <a:t>and </a:t>
            </a:r>
            <a:r>
              <a:rPr lang="en-US" altLang="zh-CN" sz="1300" dirty="0" err="1" smtClean="0">
                <a:latin typeface="微软雅黑" panose="020B0503020204020204" pitchFamily="34" charset="-122"/>
                <a:ea typeface="微软雅黑" panose="020B0503020204020204" pitchFamily="34" charset="-122"/>
                <a:cs typeface="Tahoma" panose="020B0604030504040204" pitchFamily="34" charset="0"/>
              </a:rPr>
              <a:t>LoveDA</a:t>
            </a:r>
            <a:r>
              <a:rPr lang="en-US" altLang="zh-CN" sz="1300" dirty="0" smtClean="0">
                <a:latin typeface="微软雅黑" panose="020B0503020204020204" pitchFamily="34" charset="-122"/>
                <a:ea typeface="微软雅黑" panose="020B0503020204020204" pitchFamily="34" charset="-122"/>
                <a:cs typeface="Tahoma" panose="020B0604030504040204" pitchFamily="34" charset="0"/>
              </a:rPr>
              <a:t> Urban</a:t>
            </a:r>
            <a:endParaRPr lang="en-US" altLang="zh-CN" sz="1300" dirty="0">
              <a:latin typeface="微软雅黑" panose="020B0503020204020204" pitchFamily="34" charset="-122"/>
              <a:ea typeface="微软雅黑" panose="020B0503020204020204" pitchFamily="34" charset="-122"/>
              <a:cs typeface="Tahoma" panose="020B0604030504040204" pitchFamily="34" charset="0"/>
            </a:endParaRPr>
          </a:p>
        </p:txBody>
      </p:sp>
      <p:sp>
        <p:nvSpPr>
          <p:cNvPr id="20" name="矩形 1"/>
          <p:cNvSpPr/>
          <p:nvPr/>
        </p:nvSpPr>
        <p:spPr>
          <a:xfrm>
            <a:off x="135518" y="5594283"/>
            <a:ext cx="4952303" cy="892552"/>
          </a:xfrm>
          <a:prstGeom prst="rect">
            <a:avLst/>
          </a:prstGeom>
        </p:spPr>
        <p:txBody>
          <a:bodyPr wrap="square">
            <a:spAutoFit/>
          </a:bodyPr>
          <a:lstStyle/>
          <a:p>
            <a:r>
              <a:rPr lang="en-US" altLang="zh-CN" sz="1300" dirty="0">
                <a:solidFill>
                  <a:srgbClr val="C00000"/>
                </a:solidFill>
              </a:rPr>
              <a:t>X. Ma, Q. Wu, X. Zhao, X. Zhang, </a:t>
            </a:r>
            <a:r>
              <a:rPr lang="en-US" altLang="zh-CN" sz="1300" dirty="0" smtClean="0">
                <a:solidFill>
                  <a:srgbClr val="C00000"/>
                </a:solidFill>
              </a:rPr>
              <a:t>M.O</a:t>
            </a:r>
            <a:r>
              <a:rPr lang="en-US" altLang="zh-CN" sz="1300" dirty="0">
                <a:solidFill>
                  <a:srgbClr val="C00000"/>
                </a:solidFill>
              </a:rPr>
              <a:t>. Pun and B. Huang, "SAM-Assisted Remote Sensing Imagery Semantic Segmentation With Object and Boundary Constraints," </a:t>
            </a:r>
            <a:r>
              <a:rPr lang="en-US" altLang="zh-CN" sz="1300" i="1" dirty="0" smtClean="0">
                <a:solidFill>
                  <a:srgbClr val="C00000"/>
                </a:solidFill>
              </a:rPr>
              <a:t>IEEE </a:t>
            </a:r>
            <a:r>
              <a:rPr lang="en-US" altLang="zh-CN" sz="1300" i="1" dirty="0">
                <a:solidFill>
                  <a:srgbClr val="C00000"/>
                </a:solidFill>
              </a:rPr>
              <a:t>Transactions on Geoscience and Remote Sensing</a:t>
            </a:r>
            <a:r>
              <a:rPr lang="en-US" altLang="zh-CN" sz="1300" dirty="0">
                <a:solidFill>
                  <a:srgbClr val="C00000"/>
                </a:solidFill>
              </a:rPr>
              <a:t>, vol. 62, pp. 1-16, </a:t>
            </a:r>
            <a:r>
              <a:rPr lang="en-US" altLang="zh-CN" sz="1300" dirty="0" smtClean="0">
                <a:solidFill>
                  <a:srgbClr val="C00000"/>
                </a:solidFill>
              </a:rPr>
              <a:t>2024</a:t>
            </a:r>
            <a:endParaRPr lang="en-US" altLang="zh-CN" sz="1300" dirty="0">
              <a:solidFill>
                <a:srgbClr val="C00000"/>
              </a:solidFill>
            </a:endParaRPr>
          </a:p>
        </p:txBody>
      </p:sp>
      <p:sp>
        <p:nvSpPr>
          <p:cNvPr id="22" name="文本框 18">
            <a:extLst>
              <a:ext uri="{FF2B5EF4-FFF2-40B4-BE49-F238E27FC236}">
                <a16:creationId xmlns="" xmlns:a16="http://schemas.microsoft.com/office/drawing/2014/main" id="{665BE297-2821-435A-8416-977695121C1D}"/>
              </a:ext>
            </a:extLst>
          </p:cNvPr>
          <p:cNvSpPr txBox="1"/>
          <p:nvPr/>
        </p:nvSpPr>
        <p:spPr>
          <a:xfrm>
            <a:off x="115903" y="5300388"/>
            <a:ext cx="5498774" cy="369332"/>
          </a:xfrm>
          <a:prstGeom prst="rect">
            <a:avLst/>
          </a:prstGeom>
          <a:noFill/>
        </p:spPr>
        <p:txBody>
          <a:bodyPr wrap="square">
            <a:spAutoFit/>
          </a:bodyPr>
          <a:lstStyle/>
          <a:p>
            <a:pPr algn="just"/>
            <a:r>
              <a:rPr lang="zh-CN" altLang="en-US" b="1" i="0" dirty="0" smtClean="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a:t>
            </a:r>
            <a:r>
              <a:rPr lang="zh-CN" altLang="en-US" b="1" dirty="0" smtClean="0">
                <a:solidFill>
                  <a:srgbClr val="0000FF"/>
                </a:solidFill>
                <a:latin typeface="微软雅黑" panose="020B0503020204020204" pitchFamily="34" charset="-122"/>
                <a:ea typeface="微软雅黑" panose="020B0503020204020204" pitchFamily="34" charset="-122"/>
              </a:rPr>
              <a:t>成果</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a:t>
            </a:r>
            <a:endParaRPr lang="zh-CN" altLang="en-US" sz="1600" dirty="0"/>
          </a:p>
        </p:txBody>
      </p:sp>
      <p:pic>
        <p:nvPicPr>
          <p:cNvPr id="3" name="图片 2"/>
          <p:cNvPicPr>
            <a:picLocks noChangeAspect="1"/>
          </p:cNvPicPr>
          <p:nvPr/>
        </p:nvPicPr>
        <p:blipFill>
          <a:blip r:embed="rId2"/>
          <a:stretch>
            <a:fillRect/>
          </a:stretch>
        </p:blipFill>
        <p:spPr>
          <a:xfrm>
            <a:off x="4442065" y="1488363"/>
            <a:ext cx="5299405" cy="1310205"/>
          </a:xfrm>
          <a:prstGeom prst="rect">
            <a:avLst/>
          </a:prstGeom>
        </p:spPr>
      </p:pic>
      <p:pic>
        <p:nvPicPr>
          <p:cNvPr id="8" name="图片 7"/>
          <p:cNvPicPr>
            <a:picLocks noChangeAspect="1"/>
          </p:cNvPicPr>
          <p:nvPr/>
        </p:nvPicPr>
        <p:blipFill>
          <a:blip r:embed="rId3"/>
          <a:stretch>
            <a:fillRect/>
          </a:stretch>
        </p:blipFill>
        <p:spPr>
          <a:xfrm>
            <a:off x="5263487" y="3589540"/>
            <a:ext cx="4439780" cy="3059381"/>
          </a:xfrm>
          <a:prstGeom prst="rect">
            <a:avLst/>
          </a:prstGeom>
        </p:spPr>
      </p:pic>
    </p:spTree>
    <p:extLst>
      <p:ext uri="{BB962C8B-B14F-4D97-AF65-F5344CB8AC3E}">
        <p14:creationId xmlns:p14="http://schemas.microsoft.com/office/powerpoint/2010/main" val="2732550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69">
            <a:extLst>
              <a:ext uri="{FF2B5EF4-FFF2-40B4-BE49-F238E27FC236}">
                <a16:creationId xmlns="" xmlns:a16="http://schemas.microsoft.com/office/drawing/2014/main" id="{C6A29717-135C-4324-B276-F7915EB649AE}"/>
              </a:ext>
            </a:extLst>
          </p:cNvPr>
          <p:cNvSpPr>
            <a:spLocks noChangeArrowheads="1"/>
          </p:cNvSpPr>
          <p:nvPr/>
        </p:nvSpPr>
        <p:spPr bwMode="auto">
          <a:xfrm>
            <a:off x="216574" y="3899274"/>
            <a:ext cx="3301878" cy="2897168"/>
          </a:xfrm>
          <a:prstGeom prst="roundRect">
            <a:avLst>
              <a:gd name="adj" fmla="val 6258"/>
            </a:avLst>
          </a:prstGeom>
          <a:no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endParaRPr kumimoji="1" lang="zh-TW" altLang="en-US" sz="2399" dirty="0">
              <a:solidFill>
                <a:srgbClr val="C00000"/>
              </a:solidFill>
              <a:ea typeface="AppleMyungjo" charset="-127"/>
            </a:endParaRPr>
          </a:p>
        </p:txBody>
      </p:sp>
      <p:sp>
        <p:nvSpPr>
          <p:cNvPr id="4" name="矩形 3">
            <a:extLst>
              <a:ext uri="{FF2B5EF4-FFF2-40B4-BE49-F238E27FC236}">
                <a16:creationId xmlns="" xmlns:a16="http://schemas.microsoft.com/office/drawing/2014/main" id="{494D5EC9-A5CD-45CF-BD26-FB87476509DF}"/>
              </a:ext>
            </a:extLst>
          </p:cNvPr>
          <p:cNvSpPr/>
          <p:nvPr/>
        </p:nvSpPr>
        <p:spPr>
          <a:xfrm>
            <a:off x="359436" y="183765"/>
            <a:ext cx="9698964" cy="954107"/>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a:solidFill>
                  <a:srgbClr val="333333"/>
                </a:solidFill>
                <a:effectLst/>
                <a:latin typeface="微软雅黑" panose="020B0503020204020204" pitchFamily="34" charset="-122"/>
                <a:ea typeface="微软雅黑" panose="020B0503020204020204" pitchFamily="34" charset="-122"/>
              </a:rPr>
              <a:t>1 </a:t>
            </a:r>
            <a:r>
              <a:rPr lang="zh-CN" altLang="en-US" sz="2800" i="0" dirty="0">
                <a:solidFill>
                  <a:srgbClr val="333333"/>
                </a:solidFill>
                <a:effectLst/>
                <a:latin typeface="微软雅黑" panose="020B0503020204020204" pitchFamily="34" charset="-122"/>
                <a:ea typeface="微软雅黑" panose="020B0503020204020204" pitchFamily="34" charset="-122"/>
              </a:rPr>
              <a:t>空天地一体化</a:t>
            </a:r>
            <a:r>
              <a:rPr lang="zh-CN" altLang="en-US" sz="2800" i="0" dirty="0" smtClean="0">
                <a:solidFill>
                  <a:srgbClr val="333333"/>
                </a:solidFill>
                <a:effectLst/>
                <a:latin typeface="微软雅黑" panose="020B0503020204020204" pitchFamily="34" charset="-122"/>
                <a:ea typeface="微软雅黑" panose="020B0503020204020204" pitchFamily="34" charset="-122"/>
              </a:rPr>
              <a:t>的智</a:t>
            </a:r>
            <a:r>
              <a:rPr lang="zh-CN" altLang="en-US" sz="2800" i="0" dirty="0">
                <a:solidFill>
                  <a:srgbClr val="333333"/>
                </a:solidFill>
                <a:effectLst/>
                <a:latin typeface="微软雅黑" panose="020B0503020204020204" pitchFamily="34" charset="-122"/>
                <a:ea typeface="微软雅黑" panose="020B0503020204020204" pitchFamily="34" charset="-122"/>
              </a:rPr>
              <a:t>能感知系统：</a:t>
            </a:r>
            <a:endParaRPr lang="en-US" altLang="zh-CN" sz="2800" dirty="0">
              <a:solidFill>
                <a:srgbClr val="333333"/>
              </a:solidFill>
              <a:latin typeface="微软雅黑" panose="020B0503020204020204" pitchFamily="34" charset="-122"/>
              <a:ea typeface="微软雅黑" panose="020B0503020204020204" pitchFamily="34" charset="-122"/>
            </a:endParaRPr>
          </a:p>
          <a:p>
            <a:r>
              <a:rPr lang="en-US" altLang="zh-CN" sz="2800" i="0" dirty="0">
                <a:solidFill>
                  <a:srgbClr val="333333"/>
                </a:solidFill>
                <a:effectLst/>
                <a:latin typeface="微软雅黑" panose="020B0503020204020204" pitchFamily="34" charset="-122"/>
                <a:ea typeface="微软雅黑" panose="020B0503020204020204" pitchFamily="34" charset="-122"/>
              </a:rPr>
              <a:t>          </a:t>
            </a:r>
            <a:r>
              <a:rPr lang="zh-CN" altLang="en-US" sz="2400" b="1" i="0" dirty="0">
                <a:solidFill>
                  <a:srgbClr val="333333"/>
                </a:solidFill>
                <a:effectLst/>
                <a:latin typeface="微软雅黑" panose="020B0503020204020204" pitchFamily="34" charset="-122"/>
                <a:ea typeface="微软雅黑" panose="020B0503020204020204" pitchFamily="34" charset="-122"/>
              </a:rPr>
              <a:t>子</a:t>
            </a:r>
            <a:r>
              <a:rPr lang="zh-CN" altLang="en-US" sz="2400" b="1" i="0" dirty="0" smtClean="0">
                <a:solidFill>
                  <a:srgbClr val="333333"/>
                </a:solidFill>
                <a:effectLst/>
                <a:latin typeface="微软雅黑" panose="020B0503020204020204" pitchFamily="34" charset="-122"/>
                <a:ea typeface="微软雅黑" panose="020B0503020204020204" pitchFamily="34" charset="-122"/>
              </a:rPr>
              <a:t>课题</a:t>
            </a:r>
            <a:r>
              <a:rPr lang="en-US" altLang="zh-CN" sz="2400" b="1" i="0" dirty="0" smtClean="0">
                <a:solidFill>
                  <a:srgbClr val="333333"/>
                </a:solidFill>
                <a:effectLst/>
                <a:latin typeface="微软雅黑" panose="020B0503020204020204" pitchFamily="34" charset="-122"/>
                <a:ea typeface="微软雅黑" panose="020B0503020204020204" pitchFamily="34" charset="-122"/>
              </a:rPr>
              <a:t>2</a:t>
            </a:r>
            <a:r>
              <a:rPr lang="zh-CN" altLang="en-US" sz="2400" b="1" i="0" dirty="0" smtClean="0">
                <a:solidFill>
                  <a:srgbClr val="333333"/>
                </a:solidFill>
                <a:effectLst/>
                <a:latin typeface="微软雅黑" panose="020B0503020204020204" pitchFamily="34" charset="-122"/>
                <a:ea typeface="微软雅黑" panose="020B0503020204020204" pitchFamily="34" charset="-122"/>
              </a:rPr>
              <a:t>：</a:t>
            </a:r>
            <a:r>
              <a:rPr lang="zh-CN" altLang="en-US" sz="2400" b="1" i="0" dirty="0">
                <a:solidFill>
                  <a:srgbClr val="333333"/>
                </a:solidFill>
                <a:effectLst/>
                <a:latin typeface="微软雅黑" panose="020B0503020204020204" pitchFamily="34" charset="-122"/>
                <a:ea typeface="微软雅黑" panose="020B0503020204020204" pitchFamily="34" charset="-122"/>
              </a:rPr>
              <a:t>基于多源遥感影像和多模态数据融合的地物识别研究</a:t>
            </a:r>
            <a:endParaRPr lang="zh-CN" altLang="en-US" sz="2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B04D4EE1-8AB4-425D-9F1E-4E15CF3459DA}"/>
              </a:ext>
            </a:extLst>
          </p:cNvPr>
          <p:cNvSpPr txBox="1"/>
          <p:nvPr/>
        </p:nvSpPr>
        <p:spPr>
          <a:xfrm>
            <a:off x="116571" y="2625393"/>
            <a:ext cx="4761592" cy="861774"/>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主要挑战</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：高分辨率遥感影像与自然图像相比，包含了丰富的地物信息，使用传统方法进行特征处理与融合容易损失较多的细节特征。</a:t>
            </a:r>
          </a:p>
        </p:txBody>
      </p:sp>
      <p:sp>
        <p:nvSpPr>
          <p:cNvPr id="7" name="文本框 6">
            <a:extLst>
              <a:ext uri="{FF2B5EF4-FFF2-40B4-BE49-F238E27FC236}">
                <a16:creationId xmlns="" xmlns:a16="http://schemas.microsoft.com/office/drawing/2014/main" id="{665BE297-2821-435A-8416-977695121C1D}"/>
              </a:ext>
            </a:extLst>
          </p:cNvPr>
          <p:cNvSpPr txBox="1"/>
          <p:nvPr/>
        </p:nvSpPr>
        <p:spPr>
          <a:xfrm>
            <a:off x="3586799" y="3819563"/>
            <a:ext cx="6095328" cy="1600438"/>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a:t>
            </a:r>
            <a:r>
              <a:rPr lang="zh-CN" altLang="en-US" b="1" dirty="0">
                <a:solidFill>
                  <a:srgbClr val="0000FF"/>
                </a:solidFill>
                <a:latin typeface="微软雅黑" panose="020B0503020204020204" pitchFamily="34" charset="-122"/>
                <a:ea typeface="微软雅黑" panose="020B0503020204020204" pitchFamily="34" charset="-122"/>
              </a:rPr>
              <a:t>方法</a:t>
            </a:r>
            <a:r>
              <a:rPr lang="zh-CN" altLang="en-US" sz="1600" i="0" dirty="0" smtClean="0">
                <a:effectLst/>
                <a:latin typeface="微软雅黑" panose="020B0503020204020204" pitchFamily="34" charset="-122"/>
                <a:ea typeface="微软雅黑" panose="020B0503020204020204" pitchFamily="34" charset="-122"/>
                <a:cs typeface="Tahoma" panose="020B0604030504040204" pitchFamily="34" charset="0"/>
              </a:rPr>
              <a:t>：</a:t>
            </a:r>
            <a:r>
              <a:rPr lang="en-US" altLang="zh-CN" sz="1600" dirty="0" smtClean="0">
                <a:latin typeface="微软雅黑" panose="020B0503020204020204" pitchFamily="34" charset="-122"/>
                <a:ea typeface="微软雅黑" panose="020B0503020204020204" pitchFamily="34" charset="-122"/>
                <a:cs typeface="Tahoma" panose="020B0604030504040204" pitchFamily="34" charset="0"/>
              </a:rPr>
              <a:t>CNN</a:t>
            </a:r>
            <a:r>
              <a:rPr lang="zh-CN" altLang="zh-CN" sz="1600" dirty="0" smtClean="0">
                <a:latin typeface="微软雅黑" panose="020B0503020204020204" pitchFamily="34" charset="-122"/>
                <a:ea typeface="微软雅黑" panose="020B0503020204020204" pitchFamily="34" charset="-122"/>
                <a:cs typeface="Tahoma" panose="020B0604030504040204" pitchFamily="34" charset="0"/>
              </a:rPr>
              <a:t>作</a:t>
            </a:r>
            <a:r>
              <a:rPr lang="zh-CN" altLang="zh-CN" sz="1600" dirty="0">
                <a:latin typeface="微软雅黑" panose="020B0503020204020204" pitchFamily="34" charset="-122"/>
                <a:ea typeface="微软雅黑" panose="020B0503020204020204" pitchFamily="34" charset="-122"/>
                <a:cs typeface="Tahoma" panose="020B0604030504040204" pitchFamily="34" charset="0"/>
              </a:rPr>
              <a:t>为一种自动化和层次化地提取特征的有效方法，已经成为计算机视觉相关任务的通用框架。然而卷积网</a:t>
            </a:r>
            <a:r>
              <a:rPr lang="zh-CN" altLang="zh-CN" sz="1600" dirty="0" smtClean="0">
                <a:latin typeface="微软雅黑" panose="020B0503020204020204" pitchFamily="34" charset="-122"/>
                <a:ea typeface="微软雅黑" panose="020B0503020204020204" pitchFamily="34" charset="-122"/>
                <a:cs typeface="Tahoma" panose="020B0604030504040204" pitchFamily="34" charset="0"/>
              </a:rPr>
              <a:t>络的</a:t>
            </a:r>
            <a:r>
              <a:rPr lang="zh-CN" altLang="zh-CN" sz="1600" dirty="0">
                <a:latin typeface="微软雅黑" panose="020B0503020204020204" pitchFamily="34" charset="-122"/>
                <a:ea typeface="微软雅黑" panose="020B0503020204020204" pitchFamily="34" charset="-122"/>
                <a:cs typeface="Tahoma" panose="020B0604030504040204" pitchFamily="34" charset="0"/>
              </a:rPr>
              <a:t>感受野</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较小</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，无法高效处理高</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分辨</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率、远</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距离的遥感影</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像。本研</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究主要针对多模态融合这一方向，在卷积网络提取图像</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特征并进行初步融合的前提下</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a:t>
            </a:r>
            <a:r>
              <a:rPr lang="zh-CN" altLang="zh-CN" sz="1600" dirty="0" smtClean="0">
                <a:latin typeface="微软雅黑" panose="020B0503020204020204" pitchFamily="34" charset="-122"/>
                <a:ea typeface="微软雅黑" panose="020B0503020204020204" pitchFamily="34" charset="-122"/>
                <a:cs typeface="Tahoma" panose="020B0604030504040204" pitchFamily="34" charset="0"/>
              </a:rPr>
              <a:t>利用</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具有全局视</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野</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注意力机制</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的</a:t>
            </a:r>
            <a:r>
              <a:rPr lang="en-US" altLang="zh-CN" sz="1600" dirty="0" smtClean="0">
                <a:latin typeface="微软雅黑" panose="020B0503020204020204" pitchFamily="34" charset="-122"/>
                <a:ea typeface="微软雅黑" panose="020B0503020204020204" pitchFamily="34" charset="-122"/>
                <a:cs typeface="Tahoma" panose="020B0604030504040204" pitchFamily="34" charset="0"/>
              </a:rPr>
              <a:t>Transformer</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结构深度融合两种</a:t>
            </a:r>
            <a:r>
              <a:rPr lang="zh-CN" altLang="zh-CN" sz="1600" dirty="0" smtClean="0">
                <a:latin typeface="微软雅黑" panose="020B0503020204020204" pitchFamily="34" charset="-122"/>
                <a:ea typeface="微软雅黑" panose="020B0503020204020204" pitchFamily="34" charset="-122"/>
                <a:cs typeface="Tahoma" panose="020B0604030504040204" pitchFamily="34" charset="0"/>
              </a:rPr>
              <a:t>模态</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以</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实现更好的融合效果</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a:t>
            </a:r>
            <a:endParaRPr lang="zh-CN" altLang="en-US" sz="1600" dirty="0"/>
          </a:p>
        </p:txBody>
      </p:sp>
      <p:grpSp>
        <p:nvGrpSpPr>
          <p:cNvPr id="47" name="组合 46">
            <a:extLst>
              <a:ext uri="{FF2B5EF4-FFF2-40B4-BE49-F238E27FC236}">
                <a16:creationId xmlns="" xmlns:a16="http://schemas.microsoft.com/office/drawing/2014/main" id="{34023EC5-782A-4CD8-BE1C-6E8E5202E396}"/>
              </a:ext>
            </a:extLst>
          </p:cNvPr>
          <p:cNvGrpSpPr/>
          <p:nvPr/>
        </p:nvGrpSpPr>
        <p:grpSpPr>
          <a:xfrm>
            <a:off x="192776" y="3434246"/>
            <a:ext cx="9489351" cy="372410"/>
            <a:chOff x="357257" y="3220287"/>
            <a:chExt cx="11053812" cy="372410"/>
          </a:xfrm>
        </p:grpSpPr>
        <p:sp>
          <p:nvSpPr>
            <p:cNvPr id="13" name="矩形 12">
              <a:extLst>
                <a:ext uri="{FF2B5EF4-FFF2-40B4-BE49-F238E27FC236}">
                  <a16:creationId xmlns="" xmlns:a16="http://schemas.microsoft.com/office/drawing/2014/main" id="{EE1C62EF-52AA-4482-80E6-4D02AA5237ED}"/>
                </a:ext>
              </a:extLst>
            </p:cNvPr>
            <p:cNvSpPr/>
            <p:nvPr/>
          </p:nvSpPr>
          <p:spPr>
            <a:xfrm>
              <a:off x="357257" y="3223092"/>
              <a:ext cx="4941110" cy="345094"/>
            </a:xfrm>
            <a:prstGeom prst="rect">
              <a:avLst/>
            </a:prstGeom>
          </p:spPr>
          <p:txBody>
            <a:bodyPr wrap="square">
              <a:spAutoFit/>
            </a:bodyPr>
            <a:lstStyle/>
            <a:p>
              <a:pPr marL="285750" indent="-285750">
                <a:lnSpc>
                  <a:spcPct val="130000"/>
                </a:lnSpc>
                <a:buFont typeface="Wingdings" panose="05000000000000000000" pitchFamily="2" charset="2"/>
                <a:buChar char="u"/>
              </a:pPr>
              <a:r>
                <a:rPr lang="zh-CN" altLang="en-US" sz="1400" b="1" dirty="0">
                  <a:solidFill>
                    <a:srgbClr val="C00000"/>
                  </a:solidFill>
                  <a:latin typeface="微软雅黑" panose="020B0503020204020204" pitchFamily="34" charset="-122"/>
                  <a:ea typeface="微软雅黑" panose="020B0503020204020204" pitchFamily="34" charset="-122"/>
                </a:rPr>
                <a:t>如何选择与处理多源遥感影像</a:t>
              </a:r>
            </a:p>
          </p:txBody>
        </p:sp>
        <p:sp>
          <p:nvSpPr>
            <p:cNvPr id="15" name="矩形 14">
              <a:extLst>
                <a:ext uri="{FF2B5EF4-FFF2-40B4-BE49-F238E27FC236}">
                  <a16:creationId xmlns="" xmlns:a16="http://schemas.microsoft.com/office/drawing/2014/main" id="{099B356F-54BD-4E88-A479-3473D47E7074}"/>
                </a:ext>
              </a:extLst>
            </p:cNvPr>
            <p:cNvSpPr/>
            <p:nvPr/>
          </p:nvSpPr>
          <p:spPr>
            <a:xfrm>
              <a:off x="3693386" y="3220287"/>
              <a:ext cx="4381555" cy="372410"/>
            </a:xfrm>
            <a:prstGeom prst="rect">
              <a:avLst/>
            </a:prstGeom>
          </p:spPr>
          <p:txBody>
            <a:bodyPr wrap="square">
              <a:spAutoFit/>
            </a:bodyPr>
            <a:lstStyle/>
            <a:p>
              <a:pPr marL="285750" indent="-285750">
                <a:lnSpc>
                  <a:spcPct val="130000"/>
                </a:lnSpc>
                <a:buFont typeface="Wingdings" panose="05000000000000000000" pitchFamily="2" charset="2"/>
                <a:buChar char="u"/>
              </a:pPr>
              <a:r>
                <a:rPr lang="zh-CN" altLang="en-US" sz="1400" b="1" dirty="0">
                  <a:solidFill>
                    <a:srgbClr val="C00000"/>
                  </a:solidFill>
                  <a:latin typeface="微软雅黑" panose="020B0503020204020204" pitchFamily="34" charset="-122"/>
                  <a:ea typeface="微软雅黑" panose="020B0503020204020204" pitchFamily="34" charset="-122"/>
                </a:rPr>
                <a:t>如何构造适用于遥感影像的特征提取网络</a:t>
              </a:r>
            </a:p>
          </p:txBody>
        </p:sp>
        <p:sp>
          <p:nvSpPr>
            <p:cNvPr id="16" name="矩形 15">
              <a:extLst>
                <a:ext uri="{FF2B5EF4-FFF2-40B4-BE49-F238E27FC236}">
                  <a16:creationId xmlns="" xmlns:a16="http://schemas.microsoft.com/office/drawing/2014/main" id="{9A49106F-91DD-4F78-920C-AC172728393C}"/>
                </a:ext>
              </a:extLst>
            </p:cNvPr>
            <p:cNvSpPr/>
            <p:nvPr/>
          </p:nvSpPr>
          <p:spPr>
            <a:xfrm>
              <a:off x="8074941" y="3233194"/>
              <a:ext cx="3336128" cy="345094"/>
            </a:xfrm>
            <a:prstGeom prst="rect">
              <a:avLst/>
            </a:prstGeom>
          </p:spPr>
          <p:txBody>
            <a:bodyPr wrap="square">
              <a:spAutoFit/>
            </a:bodyPr>
            <a:lstStyle/>
            <a:p>
              <a:pPr marL="285750" indent="-285750">
                <a:lnSpc>
                  <a:spcPct val="130000"/>
                </a:lnSpc>
                <a:buFont typeface="Wingdings" panose="05000000000000000000" pitchFamily="2" charset="2"/>
                <a:buChar char="u"/>
              </a:pPr>
              <a:r>
                <a:rPr lang="zh-CN" altLang="en-US" sz="1400" b="1" dirty="0">
                  <a:solidFill>
                    <a:srgbClr val="C00000"/>
                  </a:solidFill>
                  <a:latin typeface="微软雅黑" panose="020B0503020204020204" pitchFamily="34" charset="-122"/>
                  <a:ea typeface="微软雅黑" panose="020B0503020204020204" pitchFamily="34" charset="-122"/>
                </a:rPr>
                <a:t>如何设计多模态信息融合结构</a:t>
              </a:r>
            </a:p>
          </p:txBody>
        </p:sp>
      </p:grpSp>
      <p:sp>
        <p:nvSpPr>
          <p:cNvPr id="52" name="文本框 51">
            <a:extLst>
              <a:ext uri="{FF2B5EF4-FFF2-40B4-BE49-F238E27FC236}">
                <a16:creationId xmlns="" xmlns:a16="http://schemas.microsoft.com/office/drawing/2014/main" id="{625C45BF-97BC-49AE-B81C-E8FAE0D6B57D}"/>
              </a:ext>
            </a:extLst>
          </p:cNvPr>
          <p:cNvSpPr txBox="1"/>
          <p:nvPr/>
        </p:nvSpPr>
        <p:spPr>
          <a:xfrm>
            <a:off x="133487" y="1101889"/>
            <a:ext cx="4865531" cy="1600438"/>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研究问题</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a:t>
            </a:r>
            <a:r>
              <a:rPr lang="zh-CN" altLang="zh-CN" sz="1600" dirty="0">
                <a:latin typeface="微软雅黑" panose="020B0503020204020204" pitchFamily="34" charset="-122"/>
                <a:ea typeface="微软雅黑" panose="020B0503020204020204" pitchFamily="34" charset="-122"/>
                <a:cs typeface="Tahoma" panose="020B0604030504040204" pitchFamily="34" charset="0"/>
              </a:rPr>
              <a:t>在过去的几十年里，产生遥感数据的平台数量和产生其他地物信息的传感设备</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迅速</a:t>
            </a:r>
            <a:r>
              <a:rPr lang="zh-CN" altLang="zh-CN" sz="1600" dirty="0">
                <a:latin typeface="微软雅黑" panose="020B0503020204020204" pitchFamily="34" charset="-122"/>
                <a:ea typeface="微软雅黑" panose="020B0503020204020204" pitchFamily="34" charset="-122"/>
                <a:cs typeface="Tahoma" panose="020B0604030504040204" pitchFamily="34" charset="0"/>
              </a:rPr>
              <a:t>增长，为该领域提供了丰富的多源多模态数据</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。基于不同传感器采集的影像是同一地物的事实，处理并融合多模态数据，使其相较于单一模态能提供更好的研究与实际应用价值已经成为一个重要的研究问题。</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38" name="文本框 37">
            <a:extLst>
              <a:ext uri="{FF2B5EF4-FFF2-40B4-BE49-F238E27FC236}">
                <a16:creationId xmlns="" xmlns:a16="http://schemas.microsoft.com/office/drawing/2014/main" id="{56EA9A2E-1E70-4DEE-8587-EB8EBB808C36}"/>
              </a:ext>
            </a:extLst>
          </p:cNvPr>
          <p:cNvSpPr txBox="1"/>
          <p:nvPr/>
        </p:nvSpPr>
        <p:spPr>
          <a:xfrm>
            <a:off x="7445815" y="169356"/>
            <a:ext cx="2398798" cy="369332"/>
          </a:xfrm>
          <a:prstGeom prst="rect">
            <a:avLst/>
          </a:prstGeom>
          <a:noFill/>
        </p:spPr>
        <p:txBody>
          <a:bodyPr wrap="none" rtlCol="0">
            <a:spAutoFit/>
          </a:bodyPr>
          <a:lstStyle/>
          <a:p>
            <a:r>
              <a:rPr lang="en-US" altLang="zh-CN" b="1" dirty="0">
                <a:solidFill>
                  <a:srgbClr val="C00000"/>
                </a:solidFill>
              </a:rPr>
              <a:t>Funded by </a:t>
            </a:r>
            <a:r>
              <a:rPr lang="zh-CN" altLang="en-US" b="1" dirty="0">
                <a:solidFill>
                  <a:srgbClr val="C00000"/>
                </a:solidFill>
              </a:rPr>
              <a:t>联合实验室</a:t>
            </a:r>
          </a:p>
        </p:txBody>
      </p:sp>
      <p:sp>
        <p:nvSpPr>
          <p:cNvPr id="49" name="AutoShape 69">
            <a:extLst>
              <a:ext uri="{FF2B5EF4-FFF2-40B4-BE49-F238E27FC236}">
                <a16:creationId xmlns="" xmlns:a16="http://schemas.microsoft.com/office/drawing/2014/main" id="{C6A29717-135C-4324-B276-F7915EB649AE}"/>
              </a:ext>
            </a:extLst>
          </p:cNvPr>
          <p:cNvSpPr>
            <a:spLocks noChangeArrowheads="1"/>
          </p:cNvSpPr>
          <p:nvPr/>
        </p:nvSpPr>
        <p:spPr bwMode="auto">
          <a:xfrm>
            <a:off x="5121029" y="1149387"/>
            <a:ext cx="4757904" cy="2103155"/>
          </a:xfrm>
          <a:prstGeom prst="roundRect">
            <a:avLst>
              <a:gd name="adj" fmla="val 6258"/>
            </a:avLst>
          </a:prstGeom>
          <a:solidFill>
            <a:schemeClr val="bg1"/>
          </a:solidFill>
          <a:ln w="19050">
            <a:solidFill>
              <a:schemeClr val="accent6">
                <a:lumMod val="75000"/>
              </a:schemeClr>
            </a:solidFill>
            <a:round/>
            <a:headEnd/>
            <a:tailEnd/>
          </a:ln>
          <a:effectLst>
            <a:outerShdw dist="107763" dir="2700000" algn="ctr" rotWithShape="0">
              <a:srgbClr val="B3B3B3"/>
            </a:outerShdw>
          </a:effectLst>
        </p:spPr>
        <p:txBody>
          <a:bodyPr wrap="none" anchor="ctr"/>
          <a:lstStyle/>
          <a:p>
            <a:pPr algn="ctr"/>
            <a:endParaRPr kumimoji="1" lang="zh-TW" altLang="en-US" sz="2399" dirty="0">
              <a:solidFill>
                <a:srgbClr val="C00000"/>
              </a:solidFill>
              <a:ea typeface="AppleMyungjo" charset="-127"/>
            </a:endParaRPr>
          </a:p>
        </p:txBody>
      </p:sp>
      <p:sp>
        <p:nvSpPr>
          <p:cNvPr id="51" name="文本框 50">
            <a:extLst>
              <a:ext uri="{FF2B5EF4-FFF2-40B4-BE49-F238E27FC236}">
                <a16:creationId xmlns="" xmlns:a16="http://schemas.microsoft.com/office/drawing/2014/main" id="{4353CAE1-B364-4257-B1C7-9F8486E3EF8F}"/>
              </a:ext>
            </a:extLst>
          </p:cNvPr>
          <p:cNvSpPr txBox="1"/>
          <p:nvPr/>
        </p:nvSpPr>
        <p:spPr>
          <a:xfrm>
            <a:off x="6353466" y="1149387"/>
            <a:ext cx="2323125" cy="374227"/>
          </a:xfrm>
          <a:prstGeom prst="rect">
            <a:avLst/>
          </a:prstGeom>
          <a:noFill/>
        </p:spPr>
        <p:txBody>
          <a:bodyPr wrap="square">
            <a:spAutoFit/>
          </a:bodyPr>
          <a:lstStyle/>
          <a:p>
            <a:pPr algn="ctr"/>
            <a:r>
              <a:rPr lang="zh-CN" altLang="en-US" sz="1600" b="1" i="0" dirty="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rPr>
              <a:t>多源数据</a:t>
            </a:r>
            <a:r>
              <a:rPr lang="zh-CN" altLang="en-US" sz="16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与地物识别</a:t>
            </a:r>
            <a:endParaRPr lang="zh-CN" altLang="en-US" sz="1600" b="1" i="0" dirty="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endParaRPr>
          </a:p>
        </p:txBody>
      </p:sp>
      <p:pic>
        <p:nvPicPr>
          <p:cNvPr id="2" name="图片 1"/>
          <p:cNvPicPr>
            <a:picLocks noChangeAspect="1"/>
          </p:cNvPicPr>
          <p:nvPr/>
        </p:nvPicPr>
        <p:blipFill>
          <a:blip r:embed="rId2"/>
          <a:stretch>
            <a:fillRect/>
          </a:stretch>
        </p:blipFill>
        <p:spPr>
          <a:xfrm>
            <a:off x="5195239" y="1464275"/>
            <a:ext cx="4503085" cy="1723208"/>
          </a:xfrm>
          <a:prstGeom prst="rect">
            <a:avLst/>
          </a:prstGeom>
        </p:spPr>
      </p:pic>
      <p:sp>
        <p:nvSpPr>
          <p:cNvPr id="10" name="文本框 9">
            <a:extLst>
              <a:ext uri="{FF2B5EF4-FFF2-40B4-BE49-F238E27FC236}">
                <a16:creationId xmlns="" xmlns:a16="http://schemas.microsoft.com/office/drawing/2014/main" id="{F3C3DC26-C618-4CF5-A5B2-E2A34CFD77BB}"/>
              </a:ext>
            </a:extLst>
          </p:cNvPr>
          <p:cNvSpPr txBox="1"/>
          <p:nvPr/>
        </p:nvSpPr>
        <p:spPr>
          <a:xfrm>
            <a:off x="3585016" y="6635402"/>
            <a:ext cx="5728383"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cs typeface="Tahoma" panose="020B0604030504040204" pitchFamily="34" charset="0"/>
              </a:rPr>
              <a:t>参与人员</a:t>
            </a:r>
            <a:r>
              <a:rPr lang="zh-CN" altLang="en-US" sz="1800" i="0" dirty="0">
                <a:effectLst/>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马献平</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（博四）、胡尹（</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科研助理</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a:t>
            </a:r>
            <a:endParaRPr lang="zh-CN" altLang="en-US" sz="1600" dirty="0">
              <a:latin typeface="微软雅黑" panose="020B0503020204020204" pitchFamily="34" charset="-122"/>
              <a:ea typeface="微软雅黑" panose="020B0503020204020204" pitchFamily="34" charset="-122"/>
              <a:cs typeface="Tahoma" panose="020B0604030504040204" pitchFamily="34" charset="0"/>
            </a:endParaRPr>
          </a:p>
        </p:txBody>
      </p:sp>
      <p:pic>
        <p:nvPicPr>
          <p:cNvPr id="5" name="图片 4"/>
          <p:cNvPicPr>
            <a:picLocks noChangeAspect="1"/>
          </p:cNvPicPr>
          <p:nvPr/>
        </p:nvPicPr>
        <p:blipFill>
          <a:blip r:embed="rId3"/>
          <a:stretch>
            <a:fillRect/>
          </a:stretch>
        </p:blipFill>
        <p:spPr>
          <a:xfrm>
            <a:off x="298685" y="4025883"/>
            <a:ext cx="3084669" cy="2731013"/>
          </a:xfrm>
          <a:prstGeom prst="rect">
            <a:avLst/>
          </a:prstGeom>
        </p:spPr>
      </p:pic>
      <p:sp>
        <p:nvSpPr>
          <p:cNvPr id="21" name="文本框 20">
            <a:extLst>
              <a:ext uri="{FF2B5EF4-FFF2-40B4-BE49-F238E27FC236}">
                <a16:creationId xmlns="" xmlns:a16="http://schemas.microsoft.com/office/drawing/2014/main" id="{EE9E73F3-57FF-4BCF-8135-1AE4456508D1}"/>
              </a:ext>
            </a:extLst>
          </p:cNvPr>
          <p:cNvSpPr txBox="1"/>
          <p:nvPr/>
        </p:nvSpPr>
        <p:spPr>
          <a:xfrm>
            <a:off x="3562220" y="5377642"/>
            <a:ext cx="4837289" cy="369332"/>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研究数据来源</a:t>
            </a:r>
            <a:r>
              <a:rPr lang="zh-CN" altLang="en-US" sz="1600" i="0" dirty="0" smtClean="0">
                <a:effectLst/>
                <a:latin typeface="微软雅黑" panose="020B0503020204020204" pitchFamily="34" charset="-122"/>
                <a:ea typeface="微软雅黑" panose="020B0503020204020204" pitchFamily="34" charset="-122"/>
                <a:cs typeface="Tahoma" panose="020B0604030504040204" pitchFamily="34" charset="0"/>
              </a:rPr>
              <a:t>：</a:t>
            </a:r>
            <a:r>
              <a:rPr lang="en-US" altLang="zh-CN" sz="1300" dirty="0" smtClean="0">
                <a:latin typeface="微软雅黑" panose="020B0503020204020204" pitchFamily="34" charset="-122"/>
                <a:ea typeface="微软雅黑" panose="020B0503020204020204" pitchFamily="34" charset="-122"/>
                <a:cs typeface="Tahoma" panose="020B0604030504040204" pitchFamily="34" charset="0"/>
              </a:rPr>
              <a:t>ISPRS </a:t>
            </a:r>
            <a:r>
              <a:rPr lang="en-US" altLang="zh-CN" sz="1300" dirty="0">
                <a:latin typeface="微软雅黑" panose="020B0503020204020204" pitchFamily="34" charset="-122"/>
                <a:ea typeface="微软雅黑" panose="020B0503020204020204" pitchFamily="34" charset="-122"/>
                <a:cs typeface="Tahoma" panose="020B0604030504040204" pitchFamily="34" charset="0"/>
              </a:rPr>
              <a:t>Potsdam and </a:t>
            </a:r>
            <a:r>
              <a:rPr lang="en-US" altLang="zh-CN" sz="1300" dirty="0" err="1">
                <a:latin typeface="微软雅黑" panose="020B0503020204020204" pitchFamily="34" charset="-122"/>
                <a:ea typeface="微软雅黑" panose="020B0503020204020204" pitchFamily="34" charset="-122"/>
                <a:cs typeface="Tahoma" panose="020B0604030504040204" pitchFamily="34" charset="0"/>
              </a:rPr>
              <a:t>Vaihingen</a:t>
            </a:r>
            <a:r>
              <a:rPr lang="en-US" altLang="zh-CN" sz="1300" dirty="0">
                <a:latin typeface="微软雅黑" panose="020B0503020204020204" pitchFamily="34" charset="-122"/>
                <a:ea typeface="微软雅黑" panose="020B0503020204020204" pitchFamily="34" charset="-122"/>
                <a:cs typeface="Tahoma" panose="020B0604030504040204" pitchFamily="34" charset="0"/>
              </a:rPr>
              <a:t> Dataset</a:t>
            </a:r>
          </a:p>
        </p:txBody>
      </p:sp>
      <p:sp>
        <p:nvSpPr>
          <p:cNvPr id="20" name="矩形 1"/>
          <p:cNvSpPr/>
          <p:nvPr/>
        </p:nvSpPr>
        <p:spPr>
          <a:xfrm>
            <a:off x="3604631" y="6010370"/>
            <a:ext cx="6201639" cy="692497"/>
          </a:xfrm>
          <a:prstGeom prst="rect">
            <a:avLst/>
          </a:prstGeom>
        </p:spPr>
        <p:txBody>
          <a:bodyPr wrap="square">
            <a:spAutoFit/>
          </a:bodyPr>
          <a:lstStyle/>
          <a:p>
            <a:r>
              <a:rPr lang="en-US" altLang="zh-CN" sz="1300" dirty="0">
                <a:solidFill>
                  <a:srgbClr val="C00000"/>
                </a:solidFill>
              </a:rPr>
              <a:t>X. Ma, X. Zhang, M. -O. Pun and M. Liu, "A Multilevel Multimodal Fusion Transformer for Remote Sensing Semantic Segmentation," </a:t>
            </a:r>
            <a:r>
              <a:rPr lang="en-US" altLang="zh-CN" sz="1300" i="1" dirty="0" smtClean="0">
                <a:solidFill>
                  <a:srgbClr val="C00000"/>
                </a:solidFill>
              </a:rPr>
              <a:t>IEEE </a:t>
            </a:r>
            <a:r>
              <a:rPr lang="en-US" altLang="zh-CN" sz="1300" i="1" dirty="0">
                <a:solidFill>
                  <a:srgbClr val="C00000"/>
                </a:solidFill>
              </a:rPr>
              <a:t>Transactions on Geoscience and Remote Sensing</a:t>
            </a:r>
            <a:r>
              <a:rPr lang="en-US" altLang="zh-CN" sz="1300" dirty="0">
                <a:solidFill>
                  <a:srgbClr val="C00000"/>
                </a:solidFill>
              </a:rPr>
              <a:t>, vol. 62, pp. 1-15, </a:t>
            </a:r>
            <a:r>
              <a:rPr lang="en-US" altLang="zh-CN" sz="1300" dirty="0" smtClean="0">
                <a:solidFill>
                  <a:srgbClr val="C00000"/>
                </a:solidFill>
              </a:rPr>
              <a:t>2024</a:t>
            </a:r>
            <a:endParaRPr lang="en-US" altLang="zh-CN" sz="1300" dirty="0">
              <a:solidFill>
                <a:srgbClr val="C00000"/>
              </a:solidFill>
            </a:endParaRPr>
          </a:p>
        </p:txBody>
      </p:sp>
      <p:sp>
        <p:nvSpPr>
          <p:cNvPr id="22" name="文本框 18">
            <a:extLst>
              <a:ext uri="{FF2B5EF4-FFF2-40B4-BE49-F238E27FC236}">
                <a16:creationId xmlns="" xmlns:a16="http://schemas.microsoft.com/office/drawing/2014/main" id="{665BE297-2821-435A-8416-977695121C1D}"/>
              </a:ext>
            </a:extLst>
          </p:cNvPr>
          <p:cNvSpPr txBox="1"/>
          <p:nvPr/>
        </p:nvSpPr>
        <p:spPr>
          <a:xfrm>
            <a:off x="3585016" y="5716475"/>
            <a:ext cx="5498774" cy="369332"/>
          </a:xfrm>
          <a:prstGeom prst="rect">
            <a:avLst/>
          </a:prstGeom>
          <a:noFill/>
        </p:spPr>
        <p:txBody>
          <a:bodyPr wrap="square">
            <a:spAutoFit/>
          </a:bodyPr>
          <a:lstStyle/>
          <a:p>
            <a:pPr algn="just"/>
            <a:r>
              <a:rPr lang="zh-CN" altLang="en-US" b="1" i="0" dirty="0" smtClean="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a:t>
            </a:r>
            <a:r>
              <a:rPr lang="zh-CN" altLang="en-US" b="1" dirty="0" smtClean="0">
                <a:solidFill>
                  <a:srgbClr val="0000FF"/>
                </a:solidFill>
                <a:latin typeface="微软雅黑" panose="020B0503020204020204" pitchFamily="34" charset="-122"/>
                <a:ea typeface="微软雅黑" panose="020B0503020204020204" pitchFamily="34" charset="-122"/>
              </a:rPr>
              <a:t>成果</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a:t>
            </a:r>
            <a:endParaRPr lang="zh-CN" altLang="en-US" sz="1600" dirty="0"/>
          </a:p>
        </p:txBody>
      </p:sp>
    </p:spTree>
    <p:extLst>
      <p:ext uri="{BB962C8B-B14F-4D97-AF65-F5344CB8AC3E}">
        <p14:creationId xmlns:p14="http://schemas.microsoft.com/office/powerpoint/2010/main" val="3420751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69">
            <a:extLst>
              <a:ext uri="{FF2B5EF4-FFF2-40B4-BE49-F238E27FC236}">
                <a16:creationId xmlns="" xmlns:a16="http://schemas.microsoft.com/office/drawing/2014/main" id="{C6A29717-135C-4324-B276-F7915EB649AE}"/>
              </a:ext>
            </a:extLst>
          </p:cNvPr>
          <p:cNvSpPr>
            <a:spLocks noChangeArrowheads="1"/>
          </p:cNvSpPr>
          <p:nvPr/>
        </p:nvSpPr>
        <p:spPr bwMode="auto">
          <a:xfrm>
            <a:off x="67487" y="3740067"/>
            <a:ext cx="5539904" cy="2385211"/>
          </a:xfrm>
          <a:prstGeom prst="roundRect">
            <a:avLst>
              <a:gd name="adj" fmla="val 4811"/>
            </a:avLst>
          </a:prstGeom>
          <a:no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endParaRPr kumimoji="1" lang="zh-TW" altLang="en-US" sz="2399" dirty="0">
              <a:solidFill>
                <a:srgbClr val="C00000"/>
              </a:solidFill>
              <a:ea typeface="AppleMyungjo" charset="-127"/>
            </a:endParaRPr>
          </a:p>
        </p:txBody>
      </p:sp>
      <p:sp>
        <p:nvSpPr>
          <p:cNvPr id="4" name="矩形 3">
            <a:extLst>
              <a:ext uri="{FF2B5EF4-FFF2-40B4-BE49-F238E27FC236}">
                <a16:creationId xmlns="" xmlns:a16="http://schemas.microsoft.com/office/drawing/2014/main" id="{494D5EC9-A5CD-45CF-BD26-FB87476509DF}"/>
              </a:ext>
            </a:extLst>
          </p:cNvPr>
          <p:cNvSpPr/>
          <p:nvPr/>
        </p:nvSpPr>
        <p:spPr>
          <a:xfrm>
            <a:off x="359435" y="183765"/>
            <a:ext cx="10182043" cy="954107"/>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a:solidFill>
                  <a:srgbClr val="333333"/>
                </a:solidFill>
                <a:effectLst/>
                <a:latin typeface="微软雅黑" panose="020B0503020204020204" pitchFamily="34" charset="-122"/>
                <a:ea typeface="微软雅黑" panose="020B0503020204020204" pitchFamily="34" charset="-122"/>
              </a:rPr>
              <a:t>1 </a:t>
            </a:r>
            <a:r>
              <a:rPr lang="zh-CN" altLang="en-US" sz="2800" i="0" dirty="0">
                <a:solidFill>
                  <a:srgbClr val="333333"/>
                </a:solidFill>
                <a:effectLst/>
                <a:latin typeface="微软雅黑" panose="020B0503020204020204" pitchFamily="34" charset="-122"/>
                <a:ea typeface="微软雅黑" panose="020B0503020204020204" pitchFamily="34" charset="-122"/>
              </a:rPr>
              <a:t>空天地一体化</a:t>
            </a:r>
            <a:r>
              <a:rPr lang="zh-CN" altLang="en-US" sz="2800" i="0" dirty="0" smtClean="0">
                <a:solidFill>
                  <a:srgbClr val="333333"/>
                </a:solidFill>
                <a:effectLst/>
                <a:latin typeface="微软雅黑" panose="020B0503020204020204" pitchFamily="34" charset="-122"/>
                <a:ea typeface="微软雅黑" panose="020B0503020204020204" pitchFamily="34" charset="-122"/>
              </a:rPr>
              <a:t>的智</a:t>
            </a:r>
            <a:r>
              <a:rPr lang="zh-CN" altLang="en-US" sz="2800" i="0" dirty="0">
                <a:solidFill>
                  <a:srgbClr val="333333"/>
                </a:solidFill>
                <a:effectLst/>
                <a:latin typeface="微软雅黑" panose="020B0503020204020204" pitchFamily="34" charset="-122"/>
                <a:ea typeface="微软雅黑" panose="020B0503020204020204" pitchFamily="34" charset="-122"/>
              </a:rPr>
              <a:t>能感知系统：</a:t>
            </a:r>
            <a:endParaRPr lang="en-US" altLang="zh-CN" sz="2800" dirty="0">
              <a:solidFill>
                <a:srgbClr val="333333"/>
              </a:solidFill>
              <a:latin typeface="微软雅黑" panose="020B0503020204020204" pitchFamily="34" charset="-122"/>
              <a:ea typeface="微软雅黑" panose="020B0503020204020204" pitchFamily="34" charset="-122"/>
            </a:endParaRPr>
          </a:p>
          <a:p>
            <a:r>
              <a:rPr lang="en-US" altLang="zh-CN" sz="2800" i="0" dirty="0">
                <a:solidFill>
                  <a:srgbClr val="333333"/>
                </a:solidFill>
                <a:effectLst/>
                <a:latin typeface="微软雅黑" panose="020B0503020204020204" pitchFamily="34" charset="-122"/>
                <a:ea typeface="微软雅黑" panose="020B0503020204020204" pitchFamily="34" charset="-122"/>
              </a:rPr>
              <a:t>          </a:t>
            </a:r>
            <a:r>
              <a:rPr lang="zh-CN" altLang="en-US" sz="2400" b="1" i="0" dirty="0">
                <a:solidFill>
                  <a:srgbClr val="333333"/>
                </a:solidFill>
                <a:effectLst/>
                <a:latin typeface="微软雅黑" panose="020B0503020204020204" pitchFamily="34" charset="-122"/>
                <a:ea typeface="微软雅黑" panose="020B0503020204020204" pitchFamily="34" charset="-122"/>
              </a:rPr>
              <a:t>子</a:t>
            </a:r>
            <a:r>
              <a:rPr lang="zh-CN" altLang="en-US" sz="2400" b="1" i="0" dirty="0" smtClean="0">
                <a:solidFill>
                  <a:srgbClr val="333333"/>
                </a:solidFill>
                <a:effectLst/>
                <a:latin typeface="微软雅黑" panose="020B0503020204020204" pitchFamily="34" charset="-122"/>
                <a:ea typeface="微软雅黑" panose="020B0503020204020204" pitchFamily="34" charset="-122"/>
              </a:rPr>
              <a:t>课题</a:t>
            </a:r>
            <a:r>
              <a:rPr lang="en-US" altLang="zh-CN" sz="2400" b="1" dirty="0" smtClean="0">
                <a:solidFill>
                  <a:srgbClr val="333333"/>
                </a:solidFill>
                <a:latin typeface="微软雅黑" panose="020B0503020204020204" pitchFamily="34" charset="-122"/>
                <a:ea typeface="微软雅黑" panose="020B0503020204020204" pitchFamily="34" charset="-122"/>
              </a:rPr>
              <a:t>3</a:t>
            </a:r>
            <a:r>
              <a:rPr lang="zh-CN" altLang="en-US" sz="2400" b="1" i="0" dirty="0" smtClean="0">
                <a:solidFill>
                  <a:srgbClr val="333333"/>
                </a:solidFill>
                <a:effectLst/>
                <a:latin typeface="微软雅黑" panose="020B0503020204020204" pitchFamily="34" charset="-122"/>
                <a:ea typeface="微软雅黑" panose="020B0503020204020204" pitchFamily="34" charset="-122"/>
              </a:rPr>
              <a:t>：基于</a:t>
            </a:r>
            <a:r>
              <a:rPr lang="zh-CN" altLang="en-US" sz="2400" b="1" dirty="0" smtClean="0">
                <a:solidFill>
                  <a:srgbClr val="333333"/>
                </a:solidFill>
                <a:latin typeface="微软雅黑" panose="020B0503020204020204" pitchFamily="34" charset="-122"/>
                <a:ea typeface="微软雅黑" panose="020B0503020204020204" pitchFamily="34" charset="-122"/>
              </a:rPr>
              <a:t>分解的</a:t>
            </a:r>
            <a:r>
              <a:rPr lang="zh-CN" altLang="en-US" sz="2400" b="1" i="0" dirty="0" smtClean="0">
                <a:solidFill>
                  <a:srgbClr val="333333"/>
                </a:solidFill>
                <a:effectLst/>
                <a:latin typeface="微软雅黑" panose="020B0503020204020204" pitchFamily="34" charset="-122"/>
                <a:ea typeface="微软雅黑" panose="020B0503020204020204" pitchFamily="34" charset="-122"/>
              </a:rPr>
              <a:t>无监督域适应方法的跨域</a:t>
            </a:r>
            <a:r>
              <a:rPr lang="zh-CN" altLang="en-US" sz="2400" b="1" dirty="0">
                <a:solidFill>
                  <a:srgbClr val="333333"/>
                </a:solidFill>
                <a:latin typeface="微软雅黑" panose="020B0503020204020204" pitchFamily="34" charset="-122"/>
                <a:ea typeface="微软雅黑" panose="020B0503020204020204" pitchFamily="34" charset="-122"/>
              </a:rPr>
              <a:t>地物</a:t>
            </a:r>
            <a:r>
              <a:rPr lang="zh-CN" altLang="en-US" sz="2400" b="1" i="0" dirty="0" smtClean="0">
                <a:solidFill>
                  <a:srgbClr val="333333"/>
                </a:solidFill>
                <a:effectLst/>
                <a:latin typeface="微软雅黑" panose="020B0503020204020204" pitchFamily="34" charset="-122"/>
                <a:ea typeface="微软雅黑" panose="020B0503020204020204" pitchFamily="34" charset="-122"/>
              </a:rPr>
              <a:t>识别</a:t>
            </a:r>
            <a:r>
              <a:rPr lang="zh-CN" altLang="en-US" sz="2400" b="1" i="0" dirty="0">
                <a:solidFill>
                  <a:srgbClr val="333333"/>
                </a:solidFill>
                <a:effectLst/>
                <a:latin typeface="微软雅黑" panose="020B0503020204020204" pitchFamily="34" charset="-122"/>
                <a:ea typeface="微软雅黑" panose="020B0503020204020204" pitchFamily="34" charset="-122"/>
              </a:rPr>
              <a:t>研究</a:t>
            </a:r>
            <a:endParaRPr lang="zh-CN" altLang="en-US" sz="2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B04D4EE1-8AB4-425D-9F1E-4E15CF3459DA}"/>
              </a:ext>
            </a:extLst>
          </p:cNvPr>
          <p:cNvSpPr txBox="1"/>
          <p:nvPr/>
        </p:nvSpPr>
        <p:spPr>
          <a:xfrm>
            <a:off x="67487" y="2702062"/>
            <a:ext cx="6284541" cy="615553"/>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主要挑战</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：高分辨率遥感影像与自然图像相比，包含了丰富</a:t>
            </a:r>
            <a:r>
              <a:rPr lang="zh-CN" altLang="en-US" sz="1600" i="0" dirty="0" smtClean="0">
                <a:effectLst/>
                <a:latin typeface="微软雅黑" panose="020B0503020204020204" pitchFamily="34" charset="-122"/>
                <a:ea typeface="微软雅黑" panose="020B0503020204020204" pitchFamily="34" charset="-122"/>
                <a:cs typeface="Tahoma" panose="020B0604030504040204" pitchFamily="34" charset="0"/>
              </a:rPr>
              <a:t>的</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语义信息，如何利用与解析丰富的遥感语义特征，是解决该问题的重点。</a:t>
            </a:r>
            <a:endPar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7" name="文本框 6">
            <a:extLst>
              <a:ext uri="{FF2B5EF4-FFF2-40B4-BE49-F238E27FC236}">
                <a16:creationId xmlns="" xmlns:a16="http://schemas.microsoft.com/office/drawing/2014/main" id="{665BE297-2821-435A-8416-977695121C1D}"/>
              </a:ext>
            </a:extLst>
          </p:cNvPr>
          <p:cNvSpPr txBox="1"/>
          <p:nvPr/>
        </p:nvSpPr>
        <p:spPr>
          <a:xfrm>
            <a:off x="5710687" y="3671373"/>
            <a:ext cx="4226944" cy="1600438"/>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a:t>
            </a:r>
            <a:r>
              <a:rPr lang="zh-CN" altLang="en-US" b="1" dirty="0">
                <a:solidFill>
                  <a:srgbClr val="0000FF"/>
                </a:solidFill>
                <a:latin typeface="微软雅黑" panose="020B0503020204020204" pitchFamily="34" charset="-122"/>
                <a:ea typeface="微软雅黑" panose="020B0503020204020204" pitchFamily="34" charset="-122"/>
              </a:rPr>
              <a:t>方法</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本文</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提出</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了一种新颖的分解方案来指导领域不变表征学习。具体来说</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，我们提出</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了多尺度高</a:t>
            </a:r>
            <a:r>
              <a:rPr lang="en-US" altLang="zh-CN" sz="1600" dirty="0">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低频</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分解模块</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，将特征图分解为不同子空间中的高频和低频分量。这种</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分解模块被</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集成</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到</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一</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种新颖的全局</a:t>
            </a:r>
            <a:r>
              <a:rPr lang="en-US" altLang="zh-CN" sz="1600" dirty="0">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局部生成对抗</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网络中，以进一步增强</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分解特征的对齐。</a:t>
            </a:r>
            <a:endParaRPr lang="zh-CN" altLang="en-US" sz="1600" dirty="0"/>
          </a:p>
        </p:txBody>
      </p:sp>
      <p:sp>
        <p:nvSpPr>
          <p:cNvPr id="13" name="矩形 12">
            <a:extLst>
              <a:ext uri="{FF2B5EF4-FFF2-40B4-BE49-F238E27FC236}">
                <a16:creationId xmlns="" xmlns:a16="http://schemas.microsoft.com/office/drawing/2014/main" id="{EE1C62EF-52AA-4482-80E6-4D02AA5237ED}"/>
              </a:ext>
            </a:extLst>
          </p:cNvPr>
          <p:cNvSpPr/>
          <p:nvPr/>
        </p:nvSpPr>
        <p:spPr>
          <a:xfrm>
            <a:off x="67487" y="3370170"/>
            <a:ext cx="4241788" cy="352404"/>
          </a:xfrm>
          <a:prstGeom prst="rect">
            <a:avLst/>
          </a:prstGeom>
        </p:spPr>
        <p:txBody>
          <a:bodyPr wrap="square">
            <a:spAutoFit/>
          </a:bodyPr>
          <a:lstStyle/>
          <a:p>
            <a:pPr marL="285750" indent="-285750">
              <a:lnSpc>
                <a:spcPct val="130000"/>
              </a:lnSpc>
              <a:buFont typeface="Wingdings" panose="05000000000000000000" pitchFamily="2" charset="2"/>
              <a:buChar char="u"/>
            </a:pPr>
            <a:r>
              <a:rPr lang="zh-CN" altLang="en-US" sz="1300" b="1" dirty="0">
                <a:solidFill>
                  <a:srgbClr val="C00000"/>
                </a:solidFill>
                <a:latin typeface="微软雅黑" panose="020B0503020204020204" pitchFamily="34" charset="-122"/>
                <a:ea typeface="微软雅黑" panose="020B0503020204020204" pitchFamily="34" charset="-122"/>
              </a:rPr>
              <a:t>如何构造适用于遥感影像的域适应网络</a:t>
            </a:r>
          </a:p>
        </p:txBody>
      </p:sp>
      <p:sp>
        <p:nvSpPr>
          <p:cNvPr id="15" name="矩形 14">
            <a:extLst>
              <a:ext uri="{FF2B5EF4-FFF2-40B4-BE49-F238E27FC236}">
                <a16:creationId xmlns="" xmlns:a16="http://schemas.microsoft.com/office/drawing/2014/main" id="{099B356F-54BD-4E88-A479-3473D47E7074}"/>
              </a:ext>
            </a:extLst>
          </p:cNvPr>
          <p:cNvSpPr/>
          <p:nvPr/>
        </p:nvSpPr>
        <p:spPr>
          <a:xfrm>
            <a:off x="3424545" y="3370170"/>
            <a:ext cx="3761428" cy="327013"/>
          </a:xfrm>
          <a:prstGeom prst="rect">
            <a:avLst/>
          </a:prstGeom>
        </p:spPr>
        <p:txBody>
          <a:bodyPr wrap="square">
            <a:spAutoFit/>
          </a:bodyPr>
          <a:lstStyle/>
          <a:p>
            <a:pPr marL="285750" indent="-285750">
              <a:lnSpc>
                <a:spcPct val="130000"/>
              </a:lnSpc>
              <a:buFont typeface="Wingdings" panose="05000000000000000000" pitchFamily="2" charset="2"/>
              <a:buChar char="u"/>
            </a:pPr>
            <a:r>
              <a:rPr lang="zh-CN" altLang="en-US" sz="1300" b="1" dirty="0">
                <a:solidFill>
                  <a:srgbClr val="C00000"/>
                </a:solidFill>
                <a:latin typeface="微软雅黑" panose="020B0503020204020204" pitchFamily="34" charset="-122"/>
                <a:ea typeface="微软雅黑" panose="020B0503020204020204" pitchFamily="34" charset="-122"/>
              </a:rPr>
              <a:t>如何</a:t>
            </a:r>
            <a:r>
              <a:rPr lang="zh-CN" altLang="en-US" sz="1300" b="1" dirty="0" smtClean="0">
                <a:solidFill>
                  <a:srgbClr val="C00000"/>
                </a:solidFill>
                <a:latin typeface="微软雅黑" panose="020B0503020204020204" pitchFamily="34" charset="-122"/>
                <a:ea typeface="微软雅黑" panose="020B0503020204020204" pitchFamily="34" charset="-122"/>
              </a:rPr>
              <a:t>学习更具有迁移性的域通用特征</a:t>
            </a:r>
            <a:endParaRPr lang="zh-CN" altLang="en-US" sz="1300" b="1" dirty="0">
              <a:solidFill>
                <a:srgbClr val="C00000"/>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 xmlns:a16="http://schemas.microsoft.com/office/drawing/2014/main" id="{9A49106F-91DD-4F78-920C-AC172728393C}"/>
              </a:ext>
            </a:extLst>
          </p:cNvPr>
          <p:cNvSpPr/>
          <p:nvPr/>
        </p:nvSpPr>
        <p:spPr>
          <a:xfrm>
            <a:off x="6609082" y="3383828"/>
            <a:ext cx="3457560" cy="327013"/>
          </a:xfrm>
          <a:prstGeom prst="rect">
            <a:avLst/>
          </a:prstGeom>
        </p:spPr>
        <p:txBody>
          <a:bodyPr wrap="square">
            <a:spAutoFit/>
          </a:bodyPr>
          <a:lstStyle/>
          <a:p>
            <a:pPr marL="285750" indent="-285750">
              <a:lnSpc>
                <a:spcPct val="130000"/>
              </a:lnSpc>
              <a:buFont typeface="Wingdings" panose="05000000000000000000" pitchFamily="2" charset="2"/>
              <a:buChar char="u"/>
            </a:pPr>
            <a:r>
              <a:rPr lang="zh-CN" altLang="en-US" sz="1300" b="1" dirty="0" smtClean="0">
                <a:solidFill>
                  <a:srgbClr val="C00000"/>
                </a:solidFill>
                <a:latin typeface="微软雅黑" panose="020B0503020204020204" pitchFamily="34" charset="-122"/>
                <a:ea typeface="微软雅黑" panose="020B0503020204020204" pitchFamily="34" charset="-122"/>
              </a:rPr>
              <a:t>如何分解并对齐跨域遥感特征</a:t>
            </a:r>
            <a:endParaRPr lang="zh-CN" altLang="en-US" sz="1300" b="1" dirty="0">
              <a:solidFill>
                <a:srgbClr val="C00000"/>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 xmlns:a16="http://schemas.microsoft.com/office/drawing/2014/main" id="{625C45BF-97BC-49AE-B81C-E8FAE0D6B57D}"/>
              </a:ext>
            </a:extLst>
          </p:cNvPr>
          <p:cNvSpPr txBox="1"/>
          <p:nvPr/>
        </p:nvSpPr>
        <p:spPr>
          <a:xfrm>
            <a:off x="68447" y="1121856"/>
            <a:ext cx="6348184" cy="1600438"/>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研究问题</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a:t>
            </a:r>
            <a:r>
              <a:rPr lang="zh-CN" altLang="zh-CN" sz="1600" dirty="0">
                <a:latin typeface="微软雅黑" panose="020B0503020204020204" pitchFamily="34" charset="-122"/>
                <a:ea typeface="微软雅黑" panose="020B0503020204020204" pitchFamily="34" charset="-122"/>
                <a:cs typeface="Tahoma" panose="020B0604030504040204" pitchFamily="34" charset="0"/>
              </a:rPr>
              <a:t>在过去的几十年里，产生遥感数据的平台数量和产生其他地物信息的传感设备</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迅速</a:t>
            </a:r>
            <a:r>
              <a:rPr lang="zh-CN" altLang="zh-CN" sz="1600" dirty="0">
                <a:latin typeface="微软雅黑" panose="020B0503020204020204" pitchFamily="34" charset="-122"/>
                <a:ea typeface="微软雅黑" panose="020B0503020204020204" pitchFamily="34" charset="-122"/>
                <a:cs typeface="Tahoma" panose="020B0604030504040204" pitchFamily="34" charset="0"/>
              </a:rPr>
              <a:t>增长，为该领域提供了丰富</a:t>
            </a:r>
            <a:r>
              <a:rPr lang="zh-CN" altLang="zh-CN" sz="1600" dirty="0" smtClean="0">
                <a:latin typeface="微软雅黑" panose="020B0503020204020204" pitchFamily="34" charset="-122"/>
                <a:ea typeface="微软雅黑" panose="020B0503020204020204" pitchFamily="34" charset="-122"/>
                <a:cs typeface="Tahoma" panose="020B0604030504040204" pitchFamily="34" charset="0"/>
              </a:rPr>
              <a:t>的</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影像</a:t>
            </a:r>
            <a:r>
              <a:rPr lang="zh-CN" altLang="zh-CN" sz="1600" dirty="0" smtClean="0">
                <a:latin typeface="微软雅黑" panose="020B0503020204020204" pitchFamily="34" charset="-122"/>
                <a:ea typeface="微软雅黑" panose="020B0503020204020204" pitchFamily="34" charset="-122"/>
                <a:cs typeface="Tahoma" panose="020B0604030504040204" pitchFamily="34" charset="0"/>
              </a:rPr>
              <a:t>数据</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。基于不同域遥感影像之间存在的共性，在有标签的</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源</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域</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上</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训练的模型可以部分地适应于无标签的目标域场景。然后，由于跨域遥感数据的异构性，不同域之间存在极大的域差异。因此，解决域差异问题的无</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监督域适应</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方法已经</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成为一个重要的研究问题。</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38" name="文本框 37">
            <a:extLst>
              <a:ext uri="{FF2B5EF4-FFF2-40B4-BE49-F238E27FC236}">
                <a16:creationId xmlns="" xmlns:a16="http://schemas.microsoft.com/office/drawing/2014/main" id="{56EA9A2E-1E70-4DEE-8587-EB8EBB808C36}"/>
              </a:ext>
            </a:extLst>
          </p:cNvPr>
          <p:cNvSpPr txBox="1"/>
          <p:nvPr/>
        </p:nvSpPr>
        <p:spPr>
          <a:xfrm>
            <a:off x="7445815" y="169356"/>
            <a:ext cx="2398798" cy="369332"/>
          </a:xfrm>
          <a:prstGeom prst="rect">
            <a:avLst/>
          </a:prstGeom>
          <a:noFill/>
        </p:spPr>
        <p:txBody>
          <a:bodyPr wrap="none" rtlCol="0">
            <a:spAutoFit/>
          </a:bodyPr>
          <a:lstStyle/>
          <a:p>
            <a:r>
              <a:rPr lang="en-US" altLang="zh-CN" b="1" dirty="0">
                <a:solidFill>
                  <a:srgbClr val="C00000"/>
                </a:solidFill>
              </a:rPr>
              <a:t>Funded by </a:t>
            </a:r>
            <a:r>
              <a:rPr lang="zh-CN" altLang="en-US" b="1" dirty="0">
                <a:solidFill>
                  <a:srgbClr val="C00000"/>
                </a:solidFill>
              </a:rPr>
              <a:t>联合实验室</a:t>
            </a:r>
          </a:p>
        </p:txBody>
      </p:sp>
      <p:grpSp>
        <p:nvGrpSpPr>
          <p:cNvPr id="67" name="组合 66">
            <a:extLst>
              <a:ext uri="{FF2B5EF4-FFF2-40B4-BE49-F238E27FC236}">
                <a16:creationId xmlns="" xmlns:a16="http://schemas.microsoft.com/office/drawing/2014/main" id="{F0CDC854-2CD8-4D6F-B982-78D7CE3EC948}"/>
              </a:ext>
            </a:extLst>
          </p:cNvPr>
          <p:cNvGrpSpPr/>
          <p:nvPr/>
        </p:nvGrpSpPr>
        <p:grpSpPr>
          <a:xfrm>
            <a:off x="6494231" y="1066334"/>
            <a:ext cx="3128609" cy="2270244"/>
            <a:chOff x="7842345" y="3213958"/>
            <a:chExt cx="1847072" cy="2096643"/>
          </a:xfrm>
        </p:grpSpPr>
        <p:sp>
          <p:nvSpPr>
            <p:cNvPr id="49" name="AutoShape 69">
              <a:extLst>
                <a:ext uri="{FF2B5EF4-FFF2-40B4-BE49-F238E27FC236}">
                  <a16:creationId xmlns="" xmlns:a16="http://schemas.microsoft.com/office/drawing/2014/main" id="{C6A29717-135C-4324-B276-F7915EB649AE}"/>
                </a:ext>
              </a:extLst>
            </p:cNvPr>
            <p:cNvSpPr>
              <a:spLocks noChangeArrowheads="1"/>
            </p:cNvSpPr>
            <p:nvPr/>
          </p:nvSpPr>
          <p:spPr bwMode="auto">
            <a:xfrm>
              <a:off x="7842345" y="3213958"/>
              <a:ext cx="1847072" cy="2096643"/>
            </a:xfrm>
            <a:prstGeom prst="roundRect">
              <a:avLst>
                <a:gd name="adj" fmla="val 6258"/>
              </a:avLst>
            </a:prstGeom>
            <a:solidFill>
              <a:schemeClr val="bg1"/>
            </a:solidFill>
            <a:ln w="19050">
              <a:solidFill>
                <a:schemeClr val="accent6">
                  <a:lumMod val="75000"/>
                </a:schemeClr>
              </a:solidFill>
              <a:round/>
              <a:headEnd/>
              <a:tailEnd/>
            </a:ln>
            <a:effectLst>
              <a:outerShdw dist="107763" dir="2700000" algn="ctr" rotWithShape="0">
                <a:srgbClr val="B3B3B3"/>
              </a:outerShdw>
            </a:effectLst>
          </p:spPr>
          <p:txBody>
            <a:bodyPr wrap="none" anchor="ctr"/>
            <a:lstStyle/>
            <a:p>
              <a:pPr algn="ctr"/>
              <a:endParaRPr kumimoji="1" lang="zh-TW" altLang="en-US" sz="2399" dirty="0">
                <a:solidFill>
                  <a:srgbClr val="C00000"/>
                </a:solidFill>
                <a:ea typeface="AppleMyungjo" charset="-127"/>
              </a:endParaRPr>
            </a:p>
          </p:txBody>
        </p:sp>
        <p:sp>
          <p:nvSpPr>
            <p:cNvPr id="51" name="文本框 50">
              <a:extLst>
                <a:ext uri="{FF2B5EF4-FFF2-40B4-BE49-F238E27FC236}">
                  <a16:creationId xmlns="" xmlns:a16="http://schemas.microsoft.com/office/drawing/2014/main" id="{4353CAE1-B364-4257-B1C7-9F8486E3EF8F}"/>
                </a:ext>
              </a:extLst>
            </p:cNvPr>
            <p:cNvSpPr txBox="1"/>
            <p:nvPr/>
          </p:nvSpPr>
          <p:spPr>
            <a:xfrm>
              <a:off x="7998587" y="3224067"/>
              <a:ext cx="1573246" cy="308451"/>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跨域</a:t>
              </a:r>
              <a:r>
                <a:rPr lang="zh-CN" altLang="en-US" sz="1600" b="1" i="0" dirty="0" smtClean="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rPr>
                <a:t>遥感数据之间的域差异</a:t>
              </a:r>
              <a:endParaRPr lang="zh-CN" altLang="en-US" sz="1600" b="1" i="0" dirty="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endParaRPr>
            </a:p>
          </p:txBody>
        </p:sp>
      </p:grpSp>
      <p:sp>
        <p:nvSpPr>
          <p:cNvPr id="8" name="文本框 7">
            <a:extLst>
              <a:ext uri="{FF2B5EF4-FFF2-40B4-BE49-F238E27FC236}">
                <a16:creationId xmlns="" xmlns:a16="http://schemas.microsoft.com/office/drawing/2014/main" id="{EE9E73F3-57FF-4BCF-8135-1AE4456508D1}"/>
              </a:ext>
            </a:extLst>
          </p:cNvPr>
          <p:cNvSpPr txBox="1"/>
          <p:nvPr/>
        </p:nvSpPr>
        <p:spPr>
          <a:xfrm>
            <a:off x="5710688" y="5298448"/>
            <a:ext cx="4133926" cy="769441"/>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研究数据来源</a:t>
            </a:r>
            <a:r>
              <a:rPr lang="zh-CN" altLang="en-US" sz="1600" i="0" dirty="0" smtClean="0">
                <a:effectLst/>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i="0" dirty="0" smtClean="0">
              <a:effectLst/>
              <a:latin typeface="微软雅黑" panose="020B0503020204020204" pitchFamily="34" charset="-122"/>
              <a:ea typeface="微软雅黑" panose="020B0503020204020204" pitchFamily="34" charset="-122"/>
              <a:cs typeface="Tahoma" panose="020B0604030504040204" pitchFamily="34" charset="0"/>
            </a:endParaRPr>
          </a:p>
          <a:p>
            <a:pPr algn="just"/>
            <a:r>
              <a:rPr lang="en-US" altLang="zh-CN" sz="1300" dirty="0">
                <a:latin typeface="微软雅黑" panose="020B0503020204020204" pitchFamily="34" charset="-122"/>
                <a:ea typeface="微软雅黑" panose="020B0503020204020204" pitchFamily="34" charset="-122"/>
                <a:cs typeface="Tahoma" panose="020B0604030504040204" pitchFamily="34" charset="0"/>
              </a:rPr>
              <a:t>ISPRS Potsdam and </a:t>
            </a:r>
            <a:r>
              <a:rPr lang="en-US" altLang="zh-CN" sz="1300" dirty="0" err="1">
                <a:latin typeface="微软雅黑" panose="020B0503020204020204" pitchFamily="34" charset="-122"/>
                <a:ea typeface="微软雅黑" panose="020B0503020204020204" pitchFamily="34" charset="-122"/>
                <a:cs typeface="Tahoma" panose="020B0604030504040204" pitchFamily="34" charset="0"/>
              </a:rPr>
              <a:t>Vaihingen</a:t>
            </a:r>
            <a:r>
              <a:rPr lang="en-US" altLang="zh-CN" sz="1300" dirty="0">
                <a:latin typeface="微软雅黑" panose="020B0503020204020204" pitchFamily="34" charset="-122"/>
                <a:ea typeface="微软雅黑" panose="020B0503020204020204" pitchFamily="34" charset="-122"/>
                <a:cs typeface="Tahoma" panose="020B0604030504040204" pitchFamily="34" charset="0"/>
              </a:rPr>
              <a:t> </a:t>
            </a:r>
            <a:r>
              <a:rPr lang="en-US" altLang="zh-CN" sz="1300" dirty="0" smtClean="0">
                <a:latin typeface="微软雅黑" panose="020B0503020204020204" pitchFamily="34" charset="-122"/>
                <a:ea typeface="微软雅黑" panose="020B0503020204020204" pitchFamily="34" charset="-122"/>
                <a:cs typeface="Tahoma" panose="020B0604030504040204" pitchFamily="34" charset="0"/>
              </a:rPr>
              <a:t>Dataset,</a:t>
            </a:r>
          </a:p>
          <a:p>
            <a:pPr algn="just"/>
            <a:r>
              <a:rPr lang="en-US" altLang="zh-CN" sz="1300" dirty="0" err="1" smtClean="0">
                <a:latin typeface="微软雅黑" panose="020B0503020204020204" pitchFamily="34" charset="-122"/>
                <a:ea typeface="微软雅黑" panose="020B0503020204020204" pitchFamily="34" charset="-122"/>
                <a:cs typeface="Tahoma" panose="020B0604030504040204" pitchFamily="34" charset="0"/>
              </a:rPr>
              <a:t>LoveDA</a:t>
            </a:r>
            <a:r>
              <a:rPr lang="en-US" altLang="zh-CN" sz="1300" dirty="0" smtClean="0">
                <a:latin typeface="微软雅黑" panose="020B0503020204020204" pitchFamily="34" charset="-122"/>
                <a:ea typeface="微软雅黑" panose="020B0503020204020204" pitchFamily="34" charset="-122"/>
                <a:cs typeface="Tahoma" panose="020B0604030504040204" pitchFamily="34" charset="0"/>
              </a:rPr>
              <a:t> Urban and Rural Dataset</a:t>
            </a:r>
          </a:p>
        </p:txBody>
      </p:sp>
      <p:sp>
        <p:nvSpPr>
          <p:cNvPr id="10" name="文本框 9">
            <a:extLst>
              <a:ext uri="{FF2B5EF4-FFF2-40B4-BE49-F238E27FC236}">
                <a16:creationId xmlns="" xmlns:a16="http://schemas.microsoft.com/office/drawing/2014/main" id="{F3C3DC26-C618-4CF5-A5B2-E2A34CFD77BB}"/>
              </a:ext>
            </a:extLst>
          </p:cNvPr>
          <p:cNvSpPr txBox="1"/>
          <p:nvPr/>
        </p:nvSpPr>
        <p:spPr>
          <a:xfrm>
            <a:off x="5710687" y="6125278"/>
            <a:ext cx="3640170"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cs typeface="Tahoma" panose="020B0604030504040204" pitchFamily="34" charset="0"/>
              </a:rPr>
              <a:t>参与人员</a:t>
            </a:r>
            <a:r>
              <a:rPr lang="zh-CN" altLang="en-US" sz="1800" i="0" dirty="0">
                <a:effectLst/>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马献平（</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博四）</a:t>
            </a:r>
            <a:endParaRPr lang="zh-CN" altLang="en-US" sz="1600" dirty="0">
              <a:latin typeface="微软雅黑" panose="020B0503020204020204" pitchFamily="34" charset="-122"/>
              <a:ea typeface="微软雅黑" panose="020B0503020204020204" pitchFamily="34" charset="-122"/>
              <a:cs typeface="Tahoma" panose="020B0604030504040204" pitchFamily="34" charset="0"/>
            </a:endParaRPr>
          </a:p>
        </p:txBody>
      </p:sp>
      <p:pic>
        <p:nvPicPr>
          <p:cNvPr id="5" name="图片 4"/>
          <p:cNvPicPr>
            <a:picLocks noChangeAspect="1"/>
          </p:cNvPicPr>
          <p:nvPr/>
        </p:nvPicPr>
        <p:blipFill>
          <a:blip r:embed="rId2"/>
          <a:stretch>
            <a:fillRect/>
          </a:stretch>
        </p:blipFill>
        <p:spPr>
          <a:xfrm>
            <a:off x="6602139" y="1411318"/>
            <a:ext cx="2914209" cy="1832710"/>
          </a:xfrm>
          <a:prstGeom prst="rect">
            <a:avLst/>
          </a:prstGeom>
        </p:spPr>
      </p:pic>
      <p:sp>
        <p:nvSpPr>
          <p:cNvPr id="2" name="矩形 1"/>
          <p:cNvSpPr/>
          <p:nvPr/>
        </p:nvSpPr>
        <p:spPr>
          <a:xfrm>
            <a:off x="160350" y="6494610"/>
            <a:ext cx="9453670" cy="492443"/>
          </a:xfrm>
          <a:prstGeom prst="rect">
            <a:avLst/>
          </a:prstGeom>
        </p:spPr>
        <p:txBody>
          <a:bodyPr wrap="square">
            <a:spAutoFit/>
          </a:bodyPr>
          <a:lstStyle/>
          <a:p>
            <a:r>
              <a:rPr lang="en-US" altLang="zh-CN" sz="1300" dirty="0">
                <a:solidFill>
                  <a:srgbClr val="C00000"/>
                </a:solidFill>
              </a:rPr>
              <a:t>Ma, X., Zhang, X., Ding, X., Pun, M. O., &amp; Ma, S. (2024). </a:t>
            </a:r>
            <a:r>
              <a:rPr lang="en-US" altLang="zh-CN" sz="1300" dirty="0" smtClean="0">
                <a:solidFill>
                  <a:srgbClr val="C00000"/>
                </a:solidFill>
              </a:rPr>
              <a:t>“Frequency </a:t>
            </a:r>
            <a:r>
              <a:rPr lang="en-US" altLang="zh-CN" sz="1300" dirty="0">
                <a:solidFill>
                  <a:srgbClr val="C00000"/>
                </a:solidFill>
              </a:rPr>
              <a:t>Decomposition-Driven Unsupervised Domain Adaptation for Remote Sensing Image Semantic </a:t>
            </a:r>
            <a:r>
              <a:rPr lang="en-US" altLang="zh-CN" sz="1300" dirty="0" smtClean="0">
                <a:solidFill>
                  <a:srgbClr val="C00000"/>
                </a:solidFill>
              </a:rPr>
              <a:t>Segmentation”.</a:t>
            </a:r>
            <a:r>
              <a:rPr lang="en-US" altLang="zh-CN" sz="1300" dirty="0">
                <a:solidFill>
                  <a:srgbClr val="C00000"/>
                </a:solidFill>
              </a:rPr>
              <a:t>  s</a:t>
            </a:r>
            <a:r>
              <a:rPr lang="en-US" altLang="zh-CN" sz="1300" dirty="0" smtClean="0">
                <a:solidFill>
                  <a:srgbClr val="C00000"/>
                </a:solidFill>
              </a:rPr>
              <a:t>ubmitted to </a:t>
            </a:r>
            <a:r>
              <a:rPr lang="en-US" altLang="zh-CN" sz="1300" i="1" dirty="0" smtClean="0">
                <a:solidFill>
                  <a:srgbClr val="C00000"/>
                </a:solidFill>
              </a:rPr>
              <a:t>IEEE </a:t>
            </a:r>
            <a:r>
              <a:rPr lang="en-US" altLang="zh-CN" sz="1300" i="1" dirty="0">
                <a:solidFill>
                  <a:srgbClr val="C00000"/>
                </a:solidFill>
              </a:rPr>
              <a:t>Transactions on Geoscience and Remote Sensing</a:t>
            </a:r>
            <a:r>
              <a:rPr lang="en-US" altLang="zh-CN" sz="1300" dirty="0" smtClean="0">
                <a:solidFill>
                  <a:srgbClr val="C00000"/>
                </a:solidFill>
              </a:rPr>
              <a:t>, Sep. 2024.</a:t>
            </a:r>
            <a:endParaRPr lang="zh-CN" altLang="en-US" sz="1300" dirty="0">
              <a:solidFill>
                <a:srgbClr val="C00000"/>
              </a:solidFill>
            </a:endParaRPr>
          </a:p>
        </p:txBody>
      </p:sp>
      <p:sp>
        <p:nvSpPr>
          <p:cNvPr id="19" name="文本框 18">
            <a:extLst>
              <a:ext uri="{FF2B5EF4-FFF2-40B4-BE49-F238E27FC236}">
                <a16:creationId xmlns="" xmlns:a16="http://schemas.microsoft.com/office/drawing/2014/main" id="{665BE297-2821-435A-8416-977695121C1D}"/>
              </a:ext>
            </a:extLst>
          </p:cNvPr>
          <p:cNvSpPr txBox="1"/>
          <p:nvPr/>
        </p:nvSpPr>
        <p:spPr>
          <a:xfrm>
            <a:off x="160350" y="6156660"/>
            <a:ext cx="5498774" cy="369332"/>
          </a:xfrm>
          <a:prstGeom prst="rect">
            <a:avLst/>
          </a:prstGeom>
          <a:noFill/>
        </p:spPr>
        <p:txBody>
          <a:bodyPr wrap="square">
            <a:spAutoFit/>
          </a:bodyPr>
          <a:lstStyle/>
          <a:p>
            <a:pPr algn="just"/>
            <a:r>
              <a:rPr lang="zh-CN" altLang="en-US" b="1" i="0" dirty="0" smtClean="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a:t>
            </a:r>
            <a:r>
              <a:rPr lang="zh-CN" altLang="en-US" b="1" dirty="0" smtClean="0">
                <a:solidFill>
                  <a:srgbClr val="0000FF"/>
                </a:solidFill>
                <a:latin typeface="微软雅黑" panose="020B0503020204020204" pitchFamily="34" charset="-122"/>
                <a:ea typeface="微软雅黑" panose="020B0503020204020204" pitchFamily="34" charset="-122"/>
              </a:rPr>
              <a:t>成果</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a:t>
            </a:r>
            <a:endParaRPr lang="zh-CN" altLang="en-US" sz="1600" dirty="0"/>
          </a:p>
        </p:txBody>
      </p:sp>
      <p:pic>
        <p:nvPicPr>
          <p:cNvPr id="3" name="图片 2"/>
          <p:cNvPicPr>
            <a:picLocks noChangeAspect="1"/>
          </p:cNvPicPr>
          <p:nvPr/>
        </p:nvPicPr>
        <p:blipFill>
          <a:blip r:embed="rId3"/>
          <a:stretch>
            <a:fillRect/>
          </a:stretch>
        </p:blipFill>
        <p:spPr>
          <a:xfrm>
            <a:off x="116154" y="3815918"/>
            <a:ext cx="5444888" cy="2224127"/>
          </a:xfrm>
          <a:prstGeom prst="rect">
            <a:avLst/>
          </a:prstGeom>
        </p:spPr>
      </p:pic>
    </p:spTree>
    <p:extLst>
      <p:ext uri="{BB962C8B-B14F-4D97-AF65-F5344CB8AC3E}">
        <p14:creationId xmlns:p14="http://schemas.microsoft.com/office/powerpoint/2010/main" val="3131903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9"/>
          <p:cNvSpPr>
            <a:spLocks noChangeArrowheads="1"/>
          </p:cNvSpPr>
          <p:nvPr/>
        </p:nvSpPr>
        <p:spPr bwMode="auto">
          <a:xfrm>
            <a:off x="378502" y="3944472"/>
            <a:ext cx="4713450" cy="2962834"/>
          </a:xfrm>
          <a:prstGeom prst="roundRect">
            <a:avLst>
              <a:gd name="adj" fmla="val 6258"/>
            </a:avLst>
          </a:prstGeom>
          <a:solidFill>
            <a:schemeClr val="bg1"/>
          </a:solidFill>
          <a:ln w="19050">
            <a:solidFill>
              <a:srgbClr val="F78408"/>
            </a:solidFill>
            <a:round/>
          </a:ln>
          <a:effectLst>
            <a:outerShdw dist="107763" dir="2700000" algn="ctr" rotWithShape="0">
              <a:srgbClr val="B3B3B3"/>
            </a:outerShdw>
          </a:effectLst>
        </p:spPr>
        <p:txBody>
          <a:bodyPr wrap="none" anchor="ctr"/>
          <a:lstStyle/>
          <a:p>
            <a:pPr algn="ctr"/>
            <a:endParaRPr kumimoji="1" lang="zh-TW" altLang="en-US" sz="2400"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196645" y="1557443"/>
            <a:ext cx="5240593" cy="337185"/>
          </a:xfrm>
          <a:prstGeom prst="rect">
            <a:avLst/>
          </a:prstGeom>
        </p:spPr>
        <p:txBody>
          <a:bodyPr wrap="square">
            <a:spAutoFit/>
          </a:bodyPr>
          <a:lstStyle/>
          <a:p>
            <a:endParaRPr lang="zh-CN" altLang="en-US" sz="1600" dirty="0">
              <a:latin typeface="微软雅黑" panose="020B0503020204020204" pitchFamily="34" charset="-122"/>
              <a:ea typeface="微软雅黑" panose="020B0503020204020204" pitchFamily="34" charset="-122"/>
            </a:endParaRPr>
          </a:p>
        </p:txBody>
      </p:sp>
      <p:sp>
        <p:nvSpPr>
          <p:cNvPr id="23" name="矩形 22"/>
          <p:cNvSpPr/>
          <p:nvPr/>
        </p:nvSpPr>
        <p:spPr>
          <a:xfrm>
            <a:off x="5168249" y="3761714"/>
            <a:ext cx="4757750" cy="1877437"/>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研究方法</a:t>
            </a:r>
            <a:r>
              <a:rPr lang="en-US" altLang="zh-CN" b="1" dirty="0">
                <a:solidFill>
                  <a:srgbClr val="0000FF"/>
                </a:solidFill>
                <a:latin typeface="微软雅黑" panose="020B0503020204020204" pitchFamily="34" charset="-122"/>
                <a:ea typeface="微软雅黑" panose="020B0503020204020204" pitchFamily="34" charset="-122"/>
              </a:rPr>
              <a:t>:</a:t>
            </a:r>
            <a:endParaRPr lang="zh-CN" altLang="en-US" b="1" dirty="0">
              <a:solidFill>
                <a:srgbClr val="0000FF"/>
              </a:solidFill>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构建适用于 </a:t>
            </a:r>
            <a:r>
              <a:rPr lang="en-US" altLang="zh-CN" sz="1600" dirty="0">
                <a:latin typeface="微软雅黑" panose="020B0503020204020204" pitchFamily="34" charset="-122"/>
                <a:ea typeface="微软雅黑" panose="020B0503020204020204" pitchFamily="34" charset="-122"/>
                <a:sym typeface="+mn-ea"/>
              </a:rPr>
              <a:t>LCZ </a:t>
            </a:r>
            <a:r>
              <a:rPr lang="zh-CN" altLang="en-US" sz="1600" dirty="0">
                <a:latin typeface="微软雅黑" panose="020B0503020204020204" pitchFamily="34" charset="-122"/>
                <a:ea typeface="微软雅黑" panose="020B0503020204020204" pitchFamily="34" charset="-122"/>
                <a:sym typeface="+mn-ea"/>
              </a:rPr>
              <a:t>分类的域适应数据集，获取来自不同城市的高分辨率遥感影像及标签；</a:t>
            </a:r>
            <a:endParaRPr lang="en-US" altLang="zh-CN" sz="1600" dirty="0">
              <a:latin typeface="微软雅黑" panose="020B0503020204020204" pitchFamily="34" charset="-122"/>
              <a:ea typeface="微软雅黑" panose="020B0503020204020204" pitchFamily="34" charset="-122"/>
              <a:sym typeface="+mn-ea"/>
            </a:endParaRPr>
          </a:p>
          <a:p>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提出一种两阶段无监督域适应方法，针对多目标域适应问题，提升</a:t>
            </a:r>
            <a:r>
              <a:rPr lang="en-US" altLang="zh-CN" sz="1600" dirty="0">
                <a:latin typeface="微软雅黑" panose="020B0503020204020204" pitchFamily="34" charset="-122"/>
                <a:ea typeface="微软雅黑" panose="020B0503020204020204" pitchFamily="34" charset="-122"/>
                <a:sym typeface="+mn-ea"/>
              </a:rPr>
              <a:t>LCZ</a:t>
            </a:r>
            <a:r>
              <a:rPr lang="zh-CN" altLang="en-US" sz="1600" dirty="0">
                <a:latin typeface="微软雅黑" panose="020B0503020204020204" pitchFamily="34" charset="-122"/>
                <a:ea typeface="微软雅黑" panose="020B0503020204020204" pitchFamily="34" charset="-122"/>
                <a:sym typeface="+mn-ea"/>
              </a:rPr>
              <a:t>跨域分类效果。</a:t>
            </a:r>
            <a:endParaRPr lang="zh-CN" altLang="en-US" sz="1600" dirty="0">
              <a:latin typeface="微软雅黑" panose="020B0503020204020204" pitchFamily="34" charset="-122"/>
              <a:ea typeface="微软雅黑" panose="020B0503020204020204" pitchFamily="34" charset="-122"/>
            </a:endParaRPr>
          </a:p>
          <a:p>
            <a:r>
              <a:rPr lang="zh-CN" altLang="en-US" b="1" dirty="0">
                <a:solidFill>
                  <a:srgbClr val="0000FF"/>
                </a:solidFill>
                <a:latin typeface="微软雅黑" panose="020B0503020204020204" pitchFamily="34" charset="-122"/>
                <a:ea typeface="微软雅黑" panose="020B0503020204020204" pitchFamily="34" charset="-122"/>
              </a:rPr>
              <a:t>数据来源</a:t>
            </a:r>
            <a:r>
              <a:rPr lang="en-US" altLang="zh-CN" b="1" dirty="0">
                <a:solidFill>
                  <a:srgbClr val="0000FF"/>
                </a:solidFill>
                <a:latin typeface="微软雅黑" panose="020B0503020204020204" pitchFamily="34" charset="-122"/>
                <a:ea typeface="微软雅黑" panose="020B0503020204020204" pitchFamily="34" charset="-122"/>
              </a:rPr>
              <a:t>: </a:t>
            </a:r>
            <a:r>
              <a:rPr lang="en-US" altLang="zh-CN" sz="1600" b="0" i="0" dirty="0">
                <a:solidFill>
                  <a:srgbClr val="333333"/>
                </a:solidFill>
                <a:effectLst/>
                <a:latin typeface="微软雅黑" panose="020B0503020204020204" pitchFamily="34" charset="-122"/>
                <a:ea typeface="微软雅黑" panose="020B0503020204020204" pitchFamily="34" charset="-122"/>
                <a:cs typeface="Tahoma" panose="020B0604030504040204" pitchFamily="34" charset="0"/>
              </a:rPr>
              <a:t>Jilin-1 image</a:t>
            </a:r>
            <a:r>
              <a:rPr lang="zh-CN" altLang="en-US" sz="1600" b="0" i="0" dirty="0">
                <a:solidFill>
                  <a:srgbClr val="333333"/>
                </a:solidFill>
                <a:effectLst/>
                <a:latin typeface="微软雅黑" panose="020B0503020204020204" pitchFamily="34" charset="-122"/>
                <a:ea typeface="微软雅黑" panose="020B0503020204020204" pitchFamily="34" charset="-122"/>
                <a:cs typeface="Tahoma" panose="020B0604030504040204" pitchFamily="34" charset="0"/>
              </a:rPr>
              <a:t>，</a:t>
            </a:r>
            <a:r>
              <a:rPr lang="en-US" altLang="zh-CN" sz="1600" dirty="0">
                <a:solidFill>
                  <a:srgbClr val="333333"/>
                </a:solidFill>
                <a:latin typeface="微软雅黑" panose="020B0503020204020204" pitchFamily="34" charset="-122"/>
                <a:ea typeface="微软雅黑" panose="020B0503020204020204" pitchFamily="34" charset="-122"/>
                <a:cs typeface="Tahoma" panose="020B0604030504040204" pitchFamily="34" charset="0"/>
              </a:rPr>
              <a:t>Google Earth </a:t>
            </a:r>
            <a:r>
              <a:rPr lang="en-US" altLang="zh-CN" sz="1600" b="0" i="0" dirty="0">
                <a:solidFill>
                  <a:srgbClr val="333333"/>
                </a:solidFill>
                <a:effectLst/>
                <a:latin typeface="微软雅黑" panose="020B0503020204020204" pitchFamily="34" charset="-122"/>
                <a:ea typeface="微软雅黑" panose="020B0503020204020204" pitchFamily="34" charset="-122"/>
                <a:cs typeface="Tahoma" panose="020B0604030504040204" pitchFamily="34" charset="0"/>
              </a:rPr>
              <a:t>image</a:t>
            </a:r>
            <a:r>
              <a:rPr lang="zh-CN" altLang="en-US" sz="1600" b="0" i="0" dirty="0">
                <a:solidFill>
                  <a:srgbClr val="333333"/>
                </a:solidFill>
                <a:effectLst/>
                <a:latin typeface="微软雅黑" panose="020B0503020204020204" pitchFamily="34" charset="-122"/>
                <a:ea typeface="微软雅黑" panose="020B0503020204020204" pitchFamily="34" charset="-122"/>
                <a:cs typeface="Tahoma" panose="020B0604030504040204" pitchFamily="34" charset="0"/>
              </a:rPr>
              <a:t>，</a:t>
            </a:r>
            <a:r>
              <a:rPr lang="en-US" altLang="zh-CN" sz="1600" b="0" i="0" dirty="0">
                <a:solidFill>
                  <a:srgbClr val="333333"/>
                </a:solidFill>
                <a:effectLst/>
                <a:latin typeface="微软雅黑" panose="020B0503020204020204" pitchFamily="34" charset="-122"/>
                <a:ea typeface="微软雅黑" panose="020B0503020204020204" pitchFamily="34" charset="-122"/>
                <a:cs typeface="Tahoma" panose="020B0604030504040204" pitchFamily="34" charset="0"/>
              </a:rPr>
              <a:t>LCZ Generator</a:t>
            </a:r>
          </a:p>
        </p:txBody>
      </p:sp>
      <p:sp>
        <p:nvSpPr>
          <p:cNvPr id="27" name="文本框 26"/>
          <p:cNvSpPr txBox="1"/>
          <p:nvPr/>
        </p:nvSpPr>
        <p:spPr>
          <a:xfrm>
            <a:off x="5139551" y="6639336"/>
            <a:ext cx="4609738" cy="368300"/>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参与人员 </a:t>
            </a:r>
            <a:r>
              <a:rPr lang="en-US" altLang="zh-CN" b="1" dirty="0">
                <a:solidFill>
                  <a:srgbClr val="0000FF"/>
                </a:solidFill>
                <a:latin typeface="微软雅黑" panose="020B0503020204020204" pitchFamily="34" charset="-122"/>
                <a:ea typeface="微软雅黑" panose="020B0503020204020204" pitchFamily="34" charset="-122"/>
              </a:rPr>
              <a:t>: </a:t>
            </a:r>
            <a:r>
              <a:rPr lang="zh-CN" altLang="en-US" dirty="0"/>
              <a:t> </a:t>
            </a:r>
            <a:r>
              <a:rPr lang="zh-CN" altLang="en-US" sz="1600" dirty="0">
                <a:latin typeface="微软雅黑" panose="020B0503020204020204" pitchFamily="34" charset="-122"/>
                <a:ea typeface="微软雅黑" panose="020B0503020204020204" pitchFamily="34" charset="-122"/>
              </a:rPr>
              <a:t>吴倩倩</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博三</a:t>
            </a:r>
            <a:r>
              <a:rPr lang="en-US" altLang="zh-CN" sz="1600" dirty="0">
                <a:latin typeface="微软雅黑" panose="020B0503020204020204" pitchFamily="34" charset="-122"/>
                <a:ea typeface="微软雅黑" panose="020B0503020204020204" pitchFamily="34" charset="-122"/>
              </a:rPr>
              <a:t>)</a:t>
            </a:r>
          </a:p>
        </p:txBody>
      </p:sp>
      <p:sp>
        <p:nvSpPr>
          <p:cNvPr id="26" name="矩形 25"/>
          <p:cNvSpPr/>
          <p:nvPr/>
        </p:nvSpPr>
        <p:spPr>
          <a:xfrm>
            <a:off x="196645" y="207911"/>
            <a:ext cx="9439275" cy="954107"/>
          </a:xfrm>
          <a:prstGeom prst="rect">
            <a:avLst/>
          </a:prstGeom>
        </p:spPr>
        <p:txBody>
          <a:bodyPr wrap="square">
            <a:spAutoFit/>
          </a:bodyPr>
          <a:lstStyle/>
          <a:p>
            <a:r>
              <a:rPr lang="zh-CN" altLang="en-US" sz="2800" dirty="0">
                <a:solidFill>
                  <a:srgbClr val="333333"/>
                </a:solidFill>
                <a:latin typeface="微软雅黑" panose="020B0503020204020204" pitchFamily="34" charset="-122"/>
                <a:ea typeface="微软雅黑" panose="020B0503020204020204" pitchFamily="34" charset="-122"/>
              </a:rPr>
              <a:t>课题</a:t>
            </a:r>
            <a:r>
              <a:rPr lang="en-US" altLang="zh-CN" sz="2800" dirty="0">
                <a:solidFill>
                  <a:srgbClr val="333333"/>
                </a:solidFill>
                <a:latin typeface="微软雅黑" panose="020B0503020204020204" pitchFamily="34" charset="-122"/>
                <a:ea typeface="微软雅黑" panose="020B0503020204020204" pitchFamily="34" charset="-122"/>
              </a:rPr>
              <a:t>1 </a:t>
            </a:r>
            <a:r>
              <a:rPr lang="zh-CN" altLang="en-US" sz="2800" dirty="0">
                <a:solidFill>
                  <a:srgbClr val="333333"/>
                </a:solidFill>
                <a:latin typeface="微软雅黑" panose="020B0503020204020204" pitchFamily="34" charset="-122"/>
                <a:ea typeface="微软雅黑" panose="020B0503020204020204" pitchFamily="34" charset="-122"/>
              </a:rPr>
              <a:t>空天地一体化的智能感知系统：</a:t>
            </a:r>
            <a:endParaRPr lang="en-US" altLang="zh-CN" sz="2800" i="0" dirty="0">
              <a:solidFill>
                <a:srgbClr val="333333"/>
              </a:solidFill>
              <a:effectLst/>
              <a:latin typeface="微软雅黑" panose="020B0503020204020204" pitchFamily="34" charset="-122"/>
              <a:ea typeface="微软雅黑" panose="020B0503020204020204" pitchFamily="34" charset="-122"/>
            </a:endParaRPr>
          </a:p>
          <a:p>
            <a:r>
              <a:rPr lang="en-US" altLang="zh-CN" sz="2800" b="1" dirty="0">
                <a:solidFill>
                  <a:srgbClr val="333333"/>
                </a:solidFill>
                <a:latin typeface="微软雅黑" panose="020B0503020204020204" pitchFamily="34" charset="-122"/>
                <a:ea typeface="微软雅黑" panose="020B0503020204020204" pitchFamily="34" charset="-122"/>
              </a:rPr>
              <a:t>	 </a:t>
            </a:r>
            <a:r>
              <a:rPr lang="zh-CN" altLang="en-US" sz="2400" b="1" dirty="0">
                <a:solidFill>
                  <a:srgbClr val="333333"/>
                </a:solidFill>
                <a:latin typeface="微软雅黑" panose="020B0503020204020204" pitchFamily="34" charset="-122"/>
                <a:ea typeface="微软雅黑" panose="020B0503020204020204" pitchFamily="34" charset="-122"/>
              </a:rPr>
              <a:t>子课题</a:t>
            </a:r>
            <a:r>
              <a:rPr lang="en-US" altLang="zh-CN" sz="2400" b="1" dirty="0">
                <a:solidFill>
                  <a:srgbClr val="333333"/>
                </a:solidFill>
                <a:latin typeface="微软雅黑" panose="020B0503020204020204" pitchFamily="34" charset="-122"/>
                <a:ea typeface="微软雅黑" panose="020B0503020204020204" pitchFamily="34" charset="-122"/>
              </a:rPr>
              <a:t>4</a:t>
            </a:r>
            <a:r>
              <a:rPr lang="zh-CN" altLang="en-US" sz="2400" b="1" dirty="0">
                <a:solidFill>
                  <a:srgbClr val="333333"/>
                </a:solidFill>
                <a:latin typeface="微软雅黑" panose="020B0503020204020204" pitchFamily="34" charset="-122"/>
                <a:ea typeface="微软雅黑" panose="020B0503020204020204" pitchFamily="34" charset="-122"/>
              </a:rPr>
              <a:t>：基于无监督域适应的</a:t>
            </a:r>
            <a:r>
              <a:rPr lang="en-US" altLang="zh-CN" sz="2400" b="1" dirty="0">
                <a:solidFill>
                  <a:srgbClr val="333333"/>
                </a:solidFill>
                <a:latin typeface="微软雅黑" panose="020B0503020204020204" pitchFamily="34" charset="-122"/>
                <a:ea typeface="微软雅黑" panose="020B0503020204020204" pitchFamily="34" charset="-122"/>
              </a:rPr>
              <a:t>LCZ</a:t>
            </a:r>
            <a:r>
              <a:rPr lang="zh-CN" altLang="en-US" sz="2400" b="1" dirty="0">
                <a:solidFill>
                  <a:srgbClr val="333333"/>
                </a:solidFill>
                <a:latin typeface="微软雅黑" panose="020B0503020204020204" pitchFamily="34" charset="-122"/>
                <a:ea typeface="微软雅黑" panose="020B0503020204020204" pitchFamily="34" charset="-122"/>
              </a:rPr>
              <a:t>场景分类研究</a:t>
            </a:r>
          </a:p>
        </p:txBody>
      </p:sp>
      <p:sp>
        <p:nvSpPr>
          <p:cNvPr id="9" name="文本框 8"/>
          <p:cNvSpPr txBox="1"/>
          <p:nvPr/>
        </p:nvSpPr>
        <p:spPr>
          <a:xfrm>
            <a:off x="216148" y="1142435"/>
            <a:ext cx="5317188" cy="2769989"/>
          </a:xfrm>
          <a:prstGeom prst="rect">
            <a:avLst/>
          </a:prstGeom>
          <a:noFill/>
        </p:spPr>
        <p:txBody>
          <a:bodyPr wrap="square">
            <a:spAutoFit/>
          </a:bodyPr>
          <a:lstStyle/>
          <a:p>
            <a:pPr algn="just"/>
            <a:r>
              <a:rPr lang="zh-CN" altLang="en-US" b="1"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sym typeface="+mn-ea"/>
              </a:rPr>
              <a:t>研究问题</a:t>
            </a:r>
            <a:r>
              <a:rPr lang="zh-CN" altLang="en-US" dirty="0">
                <a:effectLst/>
                <a:latin typeface="微软雅黑" panose="020B0503020204020204" pitchFamily="34" charset="-122"/>
                <a:ea typeface="微软雅黑" panose="020B0503020204020204" pitchFamily="34" charset="-122"/>
                <a:cs typeface="Tahoma" panose="020B0604030504040204" pitchFamily="34" charset="0"/>
                <a:sym typeface="+mn-ea"/>
              </a:rPr>
              <a:t>：</a:t>
            </a:r>
            <a:r>
              <a:rPr lang="zh-CN" altLang="en-US" sz="1600" dirty="0">
                <a:effectLst/>
                <a:latin typeface="微软雅黑" panose="020B0503020204020204" pitchFamily="34" charset="-122"/>
                <a:ea typeface="微软雅黑" panose="020B0503020204020204" pitchFamily="34" charset="-122"/>
                <a:cs typeface="Tahoma" panose="020B0604030504040204" pitchFamily="34" charset="0"/>
                <a:sym typeface="+mn-ea"/>
              </a:rPr>
              <a:t>局部气候区</a:t>
            </a:r>
            <a:r>
              <a:rPr lang="zh-CN" altLang="en-US" sz="1600" dirty="0">
                <a:latin typeface="微软雅黑" panose="020B0503020204020204" pitchFamily="34" charset="-122"/>
                <a:ea typeface="微软雅黑" panose="020B0503020204020204" pitchFamily="34" charset="-122"/>
                <a:cs typeface="Tahoma" panose="020B0604030504040204" pitchFamily="34" charset="0"/>
                <a:sym typeface="+mn-ea"/>
              </a:rPr>
              <a:t>（</a:t>
            </a:r>
            <a:r>
              <a:rPr lang="en-US" altLang="zh-CN" sz="1600" dirty="0">
                <a:effectLst/>
                <a:latin typeface="微软雅黑" panose="020B0503020204020204" pitchFamily="34" charset="-122"/>
                <a:ea typeface="微软雅黑" panose="020B0503020204020204" pitchFamily="34" charset="-122"/>
                <a:cs typeface="Tahoma" panose="020B0604030504040204" pitchFamily="34" charset="0"/>
                <a:sym typeface="+mn-ea"/>
              </a:rPr>
              <a:t>L</a:t>
            </a:r>
            <a:r>
              <a:rPr lang="en-US" altLang="zh-CN" sz="1600" dirty="0">
                <a:latin typeface="微软雅黑" panose="020B0503020204020204" pitchFamily="34" charset="-122"/>
                <a:ea typeface="微软雅黑" panose="020B0503020204020204" pitchFamily="34" charset="-122"/>
                <a:cs typeface="Tahoma" panose="020B0604030504040204" pitchFamily="34" charset="0"/>
                <a:sym typeface="+mn-ea"/>
              </a:rPr>
              <a:t>ocal climate zone, </a:t>
            </a:r>
            <a:r>
              <a:rPr lang="en-US" altLang="zh-CN" sz="1600" dirty="0">
                <a:effectLst/>
                <a:latin typeface="微软雅黑" panose="020B0503020204020204" pitchFamily="34" charset="-122"/>
                <a:ea typeface="微软雅黑" panose="020B0503020204020204" pitchFamily="34" charset="-122"/>
                <a:cs typeface="Tahoma" panose="020B0604030504040204" pitchFamily="34" charset="0"/>
                <a:sym typeface="+mn-ea"/>
              </a:rPr>
              <a:t>LCZ</a:t>
            </a:r>
            <a:r>
              <a:rPr lang="zh-CN" altLang="en-US" sz="1600" dirty="0">
                <a:latin typeface="微软雅黑" panose="020B0503020204020204" pitchFamily="34" charset="-122"/>
                <a:ea typeface="微软雅黑" panose="020B0503020204020204" pitchFamily="34" charset="-122"/>
                <a:cs typeface="Tahoma" panose="020B0604030504040204" pitchFamily="34" charset="0"/>
                <a:sym typeface="+mn-ea"/>
              </a:rPr>
              <a:t>）</a:t>
            </a:r>
            <a:r>
              <a:rPr lang="zh-CN" altLang="en-US" sz="1600" dirty="0">
                <a:effectLst/>
                <a:latin typeface="微软雅黑" panose="020B0503020204020204" pitchFamily="34" charset="-122"/>
                <a:ea typeface="微软雅黑" panose="020B0503020204020204" pitchFamily="34" charset="-122"/>
                <a:cs typeface="Tahoma" panose="020B0604030504040204" pitchFamily="34" charset="0"/>
                <a:sym typeface="+mn-ea"/>
              </a:rPr>
              <a:t>是</a:t>
            </a:r>
            <a:r>
              <a:rPr lang="zh-CN" altLang="en-US" sz="1600" dirty="0">
                <a:latin typeface="微软雅黑" panose="020B0503020204020204" pitchFamily="34" charset="-122"/>
                <a:ea typeface="微软雅黑" panose="020B0503020204020204" pitchFamily="34" charset="-122"/>
                <a:cs typeface="Tahoma" panose="020B0604030504040204" pitchFamily="34" charset="0"/>
                <a:sym typeface="+mn-ea"/>
              </a:rPr>
              <a:t>具</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有统一地表覆盖、结构、材料和人类活动的区域。其</a:t>
            </a:r>
            <a:r>
              <a:rPr lang="zh-CN" altLang="en-US" sz="1600" dirty="0">
                <a:effectLst/>
                <a:latin typeface="微软雅黑" panose="020B0503020204020204" pitchFamily="34" charset="-122"/>
                <a:ea typeface="微软雅黑" panose="020B0503020204020204" pitchFamily="34" charset="-122"/>
                <a:cs typeface="Tahoma" panose="020B0604030504040204" pitchFamily="34" charset="0"/>
                <a:sym typeface="+mn-ea"/>
              </a:rPr>
              <a:t>分类为全球气候及城市热岛效应研究提供了基础框架。目前，针对基于遥感影像的</a:t>
            </a:r>
            <a:r>
              <a:rPr lang="en-US" altLang="zh-CN" sz="1600" dirty="0">
                <a:latin typeface="微软雅黑" panose="020B0503020204020204" pitchFamily="34" charset="-122"/>
                <a:ea typeface="微软雅黑" panose="020B0503020204020204" pitchFamily="34" charset="-122"/>
                <a:cs typeface="Tahoma" panose="020B0604030504040204" pitchFamily="34" charset="0"/>
                <a:sym typeface="+mn-ea"/>
              </a:rPr>
              <a:t>LCZ</a:t>
            </a:r>
            <a:r>
              <a:rPr lang="zh-CN" altLang="en-US" sz="1600" dirty="0">
                <a:latin typeface="微软雅黑" panose="020B0503020204020204" pitchFamily="34" charset="-122"/>
                <a:ea typeface="微软雅黑" panose="020B0503020204020204" pitchFamily="34" charset="-122"/>
                <a:cs typeface="Tahoma" panose="020B0604030504040204" pitchFamily="34" charset="0"/>
                <a:sym typeface="+mn-ea"/>
              </a:rPr>
              <a:t>场景分类方法，主要依赖于使用</a:t>
            </a:r>
            <a:r>
              <a:rPr lang="en-US" altLang="zh-CN" sz="1600" dirty="0">
                <a:latin typeface="微软雅黑" panose="020B0503020204020204" pitchFamily="34" charset="-122"/>
                <a:ea typeface="微软雅黑" panose="020B0503020204020204" pitchFamily="34" charset="-122"/>
                <a:cs typeface="Tahoma" panose="020B0604030504040204" pitchFamily="34" charset="0"/>
                <a:sym typeface="+mn-ea"/>
              </a:rPr>
              <a:t>Sentinel</a:t>
            </a:r>
            <a:r>
              <a:rPr lang="zh-CN" altLang="en-US" sz="1600" dirty="0">
                <a:latin typeface="微软雅黑" panose="020B0503020204020204" pitchFamily="34" charset="-122"/>
                <a:ea typeface="微软雅黑" panose="020B0503020204020204" pitchFamily="34" charset="-122"/>
                <a:cs typeface="Tahoma" panose="020B0604030504040204" pitchFamily="34" charset="0"/>
                <a:sym typeface="+mn-ea"/>
              </a:rPr>
              <a:t>和</a:t>
            </a:r>
            <a:r>
              <a:rPr lang="en-US" altLang="zh-CN" sz="1600" dirty="0">
                <a:latin typeface="微软雅黑" panose="020B0503020204020204" pitchFamily="34" charset="-122"/>
                <a:ea typeface="微软雅黑" panose="020B0503020204020204" pitchFamily="34" charset="-122"/>
                <a:cs typeface="Tahoma" panose="020B0604030504040204" pitchFamily="34" charset="0"/>
                <a:sym typeface="+mn-ea"/>
              </a:rPr>
              <a:t>Landsat</a:t>
            </a:r>
            <a:r>
              <a:rPr lang="zh-CN" altLang="en-US" sz="1600" dirty="0">
                <a:latin typeface="微软雅黑" panose="020B0503020204020204" pitchFamily="34" charset="-122"/>
                <a:ea typeface="微软雅黑" panose="020B0503020204020204" pitchFamily="34" charset="-122"/>
                <a:cs typeface="Tahoma" panose="020B0604030504040204" pitchFamily="34" charset="0"/>
                <a:sym typeface="+mn-ea"/>
              </a:rPr>
              <a:t>数据的监督学习模型，但模型在不同城市之间的迁移性有限</a:t>
            </a:r>
            <a:r>
              <a:rPr lang="zh-CN" altLang="en-US" sz="1600" dirty="0">
                <a:effectLst/>
                <a:latin typeface="微软雅黑" panose="020B0503020204020204" pitchFamily="34" charset="-122"/>
                <a:ea typeface="微软雅黑" panose="020B0503020204020204" pitchFamily="34" charset="-122"/>
                <a:cs typeface="Tahoma" panose="020B0604030504040204" pitchFamily="34" charset="0"/>
                <a:sym typeface="+mn-ea"/>
              </a:rPr>
              <a:t>。本研究旨在减少目标城市标注的需求，提高模型在多个目标城市中的</a:t>
            </a:r>
            <a:r>
              <a:rPr lang="en-US" altLang="zh-CN" sz="1600" dirty="0">
                <a:effectLst/>
                <a:latin typeface="微软雅黑" panose="020B0503020204020204" pitchFamily="34" charset="-122"/>
                <a:ea typeface="微软雅黑" panose="020B0503020204020204" pitchFamily="34" charset="-122"/>
                <a:cs typeface="Tahoma" panose="020B0604030504040204" pitchFamily="34" charset="0"/>
                <a:sym typeface="+mn-ea"/>
              </a:rPr>
              <a:t>LCZ</a:t>
            </a:r>
            <a:r>
              <a:rPr lang="zh-CN" altLang="en-US" sz="1600" dirty="0">
                <a:latin typeface="微软雅黑" panose="020B0503020204020204" pitchFamily="34" charset="-122"/>
                <a:ea typeface="微软雅黑" panose="020B0503020204020204" pitchFamily="34" charset="-122"/>
                <a:cs typeface="Tahoma" panose="020B0604030504040204" pitchFamily="34" charset="0"/>
                <a:sym typeface="+mn-ea"/>
              </a:rPr>
              <a:t>分类</a:t>
            </a:r>
            <a:r>
              <a:rPr lang="zh-CN" altLang="en-US" sz="1600" dirty="0">
                <a:effectLst/>
                <a:latin typeface="微软雅黑" panose="020B0503020204020204" pitchFamily="34" charset="-122"/>
                <a:ea typeface="微软雅黑" panose="020B0503020204020204" pitchFamily="34" charset="-122"/>
                <a:cs typeface="Tahoma" panose="020B0604030504040204" pitchFamily="34" charset="0"/>
                <a:sym typeface="+mn-ea"/>
              </a:rPr>
              <a:t>表现。</a:t>
            </a:r>
            <a:endPar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endParaRPr>
          </a:p>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主要挑战</a:t>
            </a:r>
            <a:r>
              <a:rPr lang="zh-CN" altLang="en-US" sz="1600" i="0" dirty="0" smtClean="0">
                <a:effectLst/>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i="0" dirty="0" smtClean="0">
              <a:effectLst/>
              <a:latin typeface="微软雅黑" panose="020B0503020204020204" pitchFamily="34" charset="-122"/>
              <a:ea typeface="微软雅黑" panose="020B0503020204020204" pitchFamily="34" charset="-122"/>
              <a:cs typeface="Tahoma" panose="020B0604030504040204" pitchFamily="34" charset="0"/>
            </a:endParaRPr>
          </a:p>
          <a:p>
            <a:pPr marL="285750" indent="-285750" algn="just">
              <a:buFont typeface="Wingdings" panose="05000000000000000000" pitchFamily="2" charset="2"/>
              <a:buChar char="u"/>
            </a:pPr>
            <a:r>
              <a:rPr lang="zh-CN" altLang="en-US" sz="1400" dirty="0" smtClean="0">
                <a:solidFill>
                  <a:srgbClr val="C00000"/>
                </a:solidFill>
                <a:latin typeface="微软雅黑" panose="020B0503020204020204" pitchFamily="34" charset="-122"/>
                <a:ea typeface="微软雅黑" panose="020B0503020204020204" pitchFamily="34" charset="-122"/>
              </a:rPr>
              <a:t>传</a:t>
            </a:r>
            <a:r>
              <a:rPr lang="zh-CN" altLang="en-US" sz="1400" dirty="0">
                <a:solidFill>
                  <a:srgbClr val="C00000"/>
                </a:solidFill>
                <a:latin typeface="微软雅黑" panose="020B0503020204020204" pitchFamily="34" charset="-122"/>
                <a:ea typeface="微软雅黑" panose="020B0503020204020204" pitchFamily="34" charset="-122"/>
              </a:rPr>
              <a:t>统的单一目标域适应方法无法同时适应多个城市的分布差异</a:t>
            </a:r>
            <a:r>
              <a:rPr lang="zh-CN" altLang="en-US" sz="1400" dirty="0" smtClean="0">
                <a:solidFill>
                  <a:srgbClr val="C00000"/>
                </a:solidFill>
                <a:latin typeface="微软雅黑" panose="020B0503020204020204" pitchFamily="34" charset="-122"/>
                <a:ea typeface="微软雅黑" panose="020B0503020204020204" pitchFamily="34" charset="-122"/>
                <a:sym typeface="+mn-ea"/>
              </a:rPr>
              <a:t>；</a:t>
            </a:r>
            <a:endParaRPr lang="en-US" altLang="zh-CN" sz="1400" dirty="0" smtClean="0">
              <a:solidFill>
                <a:srgbClr val="C00000"/>
              </a:solidFill>
              <a:latin typeface="微软雅黑" panose="020B0503020204020204" pitchFamily="34" charset="-122"/>
              <a:ea typeface="微软雅黑" panose="020B0503020204020204" pitchFamily="34" charset="-122"/>
              <a:sym typeface="+mn-ea"/>
            </a:endParaRPr>
          </a:p>
          <a:p>
            <a:pPr marL="285750" indent="-285750" algn="just">
              <a:buFont typeface="Wingdings" panose="05000000000000000000" pitchFamily="2" charset="2"/>
              <a:buChar char="u"/>
            </a:pPr>
            <a:r>
              <a:rPr lang="zh-CN" altLang="en-US" sz="1400" dirty="0" smtClean="0">
                <a:solidFill>
                  <a:srgbClr val="C00000"/>
                </a:solidFill>
                <a:latin typeface="微软雅黑" panose="020B0503020204020204" pitchFamily="34" charset="-122"/>
                <a:ea typeface="微软雅黑" panose="020B0503020204020204" pitchFamily="34" charset="-122"/>
                <a:sym typeface="+mn-ea"/>
              </a:rPr>
              <a:t>目</a:t>
            </a:r>
            <a:r>
              <a:rPr lang="zh-CN" altLang="en-US" sz="1400" dirty="0">
                <a:solidFill>
                  <a:srgbClr val="C00000"/>
                </a:solidFill>
                <a:latin typeface="微软雅黑" panose="020B0503020204020204" pitchFamily="34" charset="-122"/>
                <a:ea typeface="微软雅黑" panose="020B0503020204020204" pitchFamily="34" charset="-122"/>
                <a:sym typeface="+mn-ea"/>
              </a:rPr>
              <a:t>前，适用于</a:t>
            </a:r>
            <a:r>
              <a:rPr lang="en-US" altLang="zh-CN" sz="1400" dirty="0">
                <a:solidFill>
                  <a:srgbClr val="C00000"/>
                </a:solidFill>
                <a:latin typeface="微软雅黑" panose="020B0503020204020204" pitchFamily="34" charset="-122"/>
                <a:ea typeface="微软雅黑" panose="020B0503020204020204" pitchFamily="34" charset="-122"/>
                <a:sym typeface="+mn-ea"/>
              </a:rPr>
              <a:t>LCZ</a:t>
            </a:r>
            <a:r>
              <a:rPr lang="zh-CN" altLang="en-US" sz="1400" dirty="0">
                <a:solidFill>
                  <a:srgbClr val="C00000"/>
                </a:solidFill>
                <a:latin typeface="微软雅黑" panose="020B0503020204020204" pitchFamily="34" charset="-122"/>
                <a:ea typeface="微软雅黑" panose="020B0503020204020204" pitchFamily="34" charset="-122"/>
                <a:sym typeface="+mn-ea"/>
              </a:rPr>
              <a:t>域适应的分类数据集相对较少，高分辨率影像数据集更为稀缺。</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12" name="文本框 37">
            <a:extLst>
              <a:ext uri="{FF2B5EF4-FFF2-40B4-BE49-F238E27FC236}">
                <a16:creationId xmlns="" xmlns:a16="http://schemas.microsoft.com/office/drawing/2014/main" id="{56EA9A2E-1E70-4DEE-8587-EB8EBB808C36}"/>
              </a:ext>
            </a:extLst>
          </p:cNvPr>
          <p:cNvSpPr txBox="1"/>
          <p:nvPr/>
        </p:nvSpPr>
        <p:spPr>
          <a:xfrm>
            <a:off x="7445815" y="169356"/>
            <a:ext cx="2398798" cy="369332"/>
          </a:xfrm>
          <a:prstGeom prst="rect">
            <a:avLst/>
          </a:prstGeom>
          <a:noFill/>
        </p:spPr>
        <p:txBody>
          <a:bodyPr wrap="none" rtlCol="0">
            <a:spAutoFit/>
          </a:bodyPr>
          <a:lstStyle/>
          <a:p>
            <a:r>
              <a:rPr lang="en-US" altLang="zh-CN" b="1" dirty="0">
                <a:solidFill>
                  <a:srgbClr val="C00000"/>
                </a:solidFill>
              </a:rPr>
              <a:t>Funded by </a:t>
            </a:r>
            <a:r>
              <a:rPr lang="zh-CN" altLang="en-US" b="1" dirty="0">
                <a:solidFill>
                  <a:srgbClr val="C00000"/>
                </a:solidFill>
              </a:rPr>
              <a:t>联合实验室</a:t>
            </a:r>
          </a:p>
        </p:txBody>
      </p:sp>
      <p:pic>
        <p:nvPicPr>
          <p:cNvPr id="18" name="图片 17">
            <a:extLst>
              <a:ext uri="{FF2B5EF4-FFF2-40B4-BE49-F238E27FC236}">
                <a16:creationId xmlns="" xmlns:a16="http://schemas.microsoft.com/office/drawing/2014/main" id="{2160A2DD-CAB8-5502-48B7-D1B8A3305474}"/>
              </a:ext>
            </a:extLst>
          </p:cNvPr>
          <p:cNvPicPr>
            <a:picLocks noChangeAspect="1"/>
          </p:cNvPicPr>
          <p:nvPr/>
        </p:nvPicPr>
        <p:blipFill>
          <a:blip r:embed="rId2"/>
          <a:stretch>
            <a:fillRect/>
          </a:stretch>
        </p:blipFill>
        <p:spPr>
          <a:xfrm>
            <a:off x="613117" y="4158645"/>
            <a:ext cx="4142831" cy="2693113"/>
          </a:xfrm>
          <a:prstGeom prst="rect">
            <a:avLst/>
          </a:prstGeom>
        </p:spPr>
      </p:pic>
      <p:sp>
        <p:nvSpPr>
          <p:cNvPr id="29" name="文本框 28"/>
          <p:cNvSpPr txBox="1"/>
          <p:nvPr/>
        </p:nvSpPr>
        <p:spPr>
          <a:xfrm>
            <a:off x="1379465" y="3902791"/>
            <a:ext cx="2466494" cy="338554"/>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两阶段无监督域适应方法</a:t>
            </a:r>
          </a:p>
        </p:txBody>
      </p:sp>
      <p:sp>
        <p:nvSpPr>
          <p:cNvPr id="3" name="AutoShape 69"/>
          <p:cNvSpPr>
            <a:spLocks noChangeArrowheads="1"/>
          </p:cNvSpPr>
          <p:nvPr/>
        </p:nvSpPr>
        <p:spPr bwMode="auto">
          <a:xfrm>
            <a:off x="5642258" y="1156193"/>
            <a:ext cx="4230198" cy="2484772"/>
          </a:xfrm>
          <a:prstGeom prst="roundRect">
            <a:avLst>
              <a:gd name="adj" fmla="val 6258"/>
            </a:avLst>
          </a:prstGeom>
          <a:solidFill>
            <a:schemeClr val="bg1"/>
          </a:solidFill>
          <a:ln w="19050">
            <a:solidFill>
              <a:srgbClr val="F78408"/>
            </a:solidFill>
            <a:round/>
          </a:ln>
          <a:effectLst>
            <a:outerShdw dist="107763" dir="2700000" algn="ctr" rotWithShape="0">
              <a:srgbClr val="B3B3B3"/>
            </a:outerShdw>
          </a:effectLst>
        </p:spPr>
        <p:txBody>
          <a:bodyPr wrap="none" anchor="ctr"/>
          <a:lstStyle/>
          <a:p>
            <a:pPr algn="ctr"/>
            <a:endParaRPr kumimoji="1" lang="zh-TW" altLang="en-US" sz="2400" dirty="0">
              <a:solidFill>
                <a:srgbClr val="C0000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 xmlns:a16="http://schemas.microsoft.com/office/drawing/2014/main" id="{3AB7B3BA-9B74-4019-A04D-735CA83CF7A1}"/>
              </a:ext>
            </a:extLst>
          </p:cNvPr>
          <p:cNvSpPr txBox="1"/>
          <p:nvPr/>
        </p:nvSpPr>
        <p:spPr>
          <a:xfrm>
            <a:off x="6501444" y="1206082"/>
            <a:ext cx="2595147" cy="354773"/>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数据集</a:t>
            </a:r>
          </a:p>
        </p:txBody>
      </p:sp>
      <p:sp>
        <p:nvSpPr>
          <p:cNvPr id="19" name="文本框 18">
            <a:extLst>
              <a:ext uri="{FF2B5EF4-FFF2-40B4-BE49-F238E27FC236}">
                <a16:creationId xmlns="" xmlns:a16="http://schemas.microsoft.com/office/drawing/2014/main" id="{9BF01841-AC0E-9B0C-34EF-562C36ED91A5}"/>
              </a:ext>
            </a:extLst>
          </p:cNvPr>
          <p:cNvSpPr txBox="1"/>
          <p:nvPr/>
        </p:nvSpPr>
        <p:spPr>
          <a:xfrm>
            <a:off x="5760395" y="3351262"/>
            <a:ext cx="1968466" cy="291447"/>
          </a:xfrm>
          <a:prstGeom prst="rect">
            <a:avLst/>
          </a:prstGeom>
          <a:noFill/>
        </p:spPr>
        <p:txBody>
          <a:bodyPr wrap="square">
            <a:spAutoFit/>
          </a:bodyPr>
          <a:lstStyle/>
          <a:p>
            <a:pPr algn="ctr"/>
            <a:r>
              <a:rPr lang="en-US" altLang="zh-CN" sz="1200" dirty="0">
                <a:effectLst/>
                <a:latin typeface="微软雅黑" panose="020B0503020204020204" pitchFamily="34" charset="-122"/>
                <a:ea typeface="微软雅黑" panose="020B0503020204020204" pitchFamily="34" charset="-122"/>
                <a:cs typeface="Tahoma" panose="020B0604030504040204" pitchFamily="34" charset="0"/>
                <a:sym typeface="+mn-ea"/>
              </a:rPr>
              <a:t>Jilin-1</a:t>
            </a:r>
            <a:r>
              <a:rPr lang="zh-CN" altLang="en-US" sz="1200" dirty="0">
                <a:latin typeface="微软雅黑" panose="020B0503020204020204" pitchFamily="34" charset="-122"/>
                <a:ea typeface="微软雅黑" panose="020B0503020204020204" pitchFamily="34" charset="-122"/>
                <a:cs typeface="Tahoma" panose="020B0604030504040204" pitchFamily="34" charset="0"/>
                <a:sym typeface="+mn-ea"/>
              </a:rPr>
              <a:t>影像</a:t>
            </a:r>
            <a:endParaRPr lang="zh-CN" altLang="en-US" sz="1200" dirty="0"/>
          </a:p>
        </p:txBody>
      </p:sp>
      <p:sp>
        <p:nvSpPr>
          <p:cNvPr id="21" name="文本框 20">
            <a:extLst>
              <a:ext uri="{FF2B5EF4-FFF2-40B4-BE49-F238E27FC236}">
                <a16:creationId xmlns="" xmlns:a16="http://schemas.microsoft.com/office/drawing/2014/main" id="{E4B942C5-C85C-CC43-D7F6-035F5EAB7C67}"/>
              </a:ext>
            </a:extLst>
          </p:cNvPr>
          <p:cNvSpPr txBox="1"/>
          <p:nvPr/>
        </p:nvSpPr>
        <p:spPr>
          <a:xfrm>
            <a:off x="7827619" y="3349517"/>
            <a:ext cx="1968466" cy="291447"/>
          </a:xfrm>
          <a:prstGeom prst="rect">
            <a:avLst/>
          </a:prstGeom>
          <a:noFill/>
        </p:spPr>
        <p:txBody>
          <a:bodyPr wrap="square">
            <a:spAutoFit/>
          </a:bodyPr>
          <a:lstStyle/>
          <a:p>
            <a:pPr algn="ctr"/>
            <a:r>
              <a:rPr lang="en-US" altLang="zh-CN" sz="1200" dirty="0">
                <a:effectLst/>
                <a:latin typeface="微软雅黑" panose="020B0503020204020204" pitchFamily="34" charset="-122"/>
                <a:ea typeface="微软雅黑" panose="020B0503020204020204" pitchFamily="34" charset="-122"/>
                <a:cs typeface="Tahoma" panose="020B0604030504040204" pitchFamily="34" charset="0"/>
                <a:sym typeface="+mn-ea"/>
              </a:rPr>
              <a:t>Google Earth</a:t>
            </a:r>
            <a:r>
              <a:rPr lang="zh-CN" altLang="en-US" sz="1200" dirty="0">
                <a:effectLst/>
                <a:latin typeface="微软雅黑" panose="020B0503020204020204" pitchFamily="34" charset="-122"/>
                <a:ea typeface="微软雅黑" panose="020B0503020204020204" pitchFamily="34" charset="-122"/>
                <a:cs typeface="Tahoma" panose="020B0604030504040204" pitchFamily="34" charset="0"/>
                <a:sym typeface="+mn-ea"/>
              </a:rPr>
              <a:t>影像</a:t>
            </a:r>
            <a:endParaRPr lang="zh-CN" altLang="en-US" sz="1200" dirty="0"/>
          </a:p>
        </p:txBody>
      </p:sp>
      <p:pic>
        <p:nvPicPr>
          <p:cNvPr id="22" name="图片 21">
            <a:extLst>
              <a:ext uri="{FF2B5EF4-FFF2-40B4-BE49-F238E27FC236}">
                <a16:creationId xmlns="" xmlns:a16="http://schemas.microsoft.com/office/drawing/2014/main" id="{AFF14D35-957A-E67F-BCA7-E6A3C4A37041}"/>
              </a:ext>
            </a:extLst>
          </p:cNvPr>
          <p:cNvPicPr>
            <a:picLocks noChangeAspect="1"/>
          </p:cNvPicPr>
          <p:nvPr/>
        </p:nvPicPr>
        <p:blipFill>
          <a:blip r:embed="rId3"/>
          <a:stretch>
            <a:fillRect/>
          </a:stretch>
        </p:blipFill>
        <p:spPr>
          <a:xfrm rot="153548">
            <a:off x="5818835" y="1526760"/>
            <a:ext cx="1952192" cy="1796841"/>
          </a:xfrm>
          <a:prstGeom prst="rect">
            <a:avLst/>
          </a:prstGeom>
        </p:spPr>
      </p:pic>
      <p:sp>
        <p:nvSpPr>
          <p:cNvPr id="2" name="矩形 1">
            <a:extLst>
              <a:ext uri="{FF2B5EF4-FFF2-40B4-BE49-F238E27FC236}">
                <a16:creationId xmlns="" xmlns:a16="http://schemas.microsoft.com/office/drawing/2014/main" id="{4C4696AB-7199-F44C-1014-BAD4118B377E}"/>
              </a:ext>
            </a:extLst>
          </p:cNvPr>
          <p:cNvSpPr/>
          <p:nvPr/>
        </p:nvSpPr>
        <p:spPr>
          <a:xfrm>
            <a:off x="5172634" y="5576991"/>
            <a:ext cx="4823012" cy="369332"/>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研究成</a:t>
            </a:r>
            <a:r>
              <a:rPr lang="zh-CN" altLang="en-US" b="1" dirty="0" smtClean="0">
                <a:solidFill>
                  <a:srgbClr val="0000FF"/>
                </a:solidFill>
                <a:latin typeface="微软雅黑" panose="020B0503020204020204" pitchFamily="34" charset="-122"/>
                <a:ea typeface="微软雅黑" panose="020B0503020204020204" pitchFamily="34" charset="-122"/>
              </a:rPr>
              <a:t>果：</a:t>
            </a:r>
            <a:endParaRPr lang="en-US" altLang="zh-CN" b="1" dirty="0" smtClean="0">
              <a:solidFill>
                <a:srgbClr val="0000FF"/>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 xmlns:a16="http://schemas.microsoft.com/office/drawing/2014/main" id="{DC71E31A-A326-C810-0967-4B99CAAEAB18}"/>
              </a:ext>
            </a:extLst>
          </p:cNvPr>
          <p:cNvPicPr>
            <a:picLocks noChangeAspect="1"/>
          </p:cNvPicPr>
          <p:nvPr/>
        </p:nvPicPr>
        <p:blipFill>
          <a:blip r:embed="rId4"/>
          <a:stretch>
            <a:fillRect/>
          </a:stretch>
        </p:blipFill>
        <p:spPr>
          <a:xfrm>
            <a:off x="7867060" y="1528673"/>
            <a:ext cx="1880764" cy="1819100"/>
          </a:xfrm>
          <a:prstGeom prst="rect">
            <a:avLst/>
          </a:prstGeom>
        </p:spPr>
      </p:pic>
      <p:sp>
        <p:nvSpPr>
          <p:cNvPr id="5" name="Rectangle 4"/>
          <p:cNvSpPr/>
          <p:nvPr/>
        </p:nvSpPr>
        <p:spPr>
          <a:xfrm>
            <a:off x="5168249" y="5908109"/>
            <a:ext cx="4688444" cy="769441"/>
          </a:xfrm>
          <a:prstGeom prst="rect">
            <a:avLst/>
          </a:prstGeom>
        </p:spPr>
        <p:txBody>
          <a:bodyPr wrap="square">
            <a:spAutoFit/>
          </a:bodyPr>
          <a:lstStyle/>
          <a:p>
            <a:pPr algn="just"/>
            <a:r>
              <a:rPr lang="en-US" altLang="zh-CN" sz="1100" dirty="0">
                <a:solidFill>
                  <a:srgbClr val="C00000"/>
                </a:solidFill>
                <a:latin typeface="微软雅黑" panose="020B0503020204020204" pitchFamily="34" charset="-122"/>
                <a:ea typeface="微软雅黑" panose="020B0503020204020204" pitchFamily="34" charset="-122"/>
              </a:rPr>
              <a:t>Q. Wu, X. Ma, J. Sui and M.O. Pun, "DF4LCZ: A SAM-Empowered Data Fusion Framework for Scene-Level Local Climate Zone Classification", </a:t>
            </a:r>
            <a:r>
              <a:rPr lang="en-US" altLang="zh-CN" sz="1100" i="1" dirty="0">
                <a:solidFill>
                  <a:srgbClr val="C00000"/>
                </a:solidFill>
                <a:latin typeface="微软雅黑" panose="020B0503020204020204" pitchFamily="34" charset="-122"/>
                <a:ea typeface="微软雅黑" panose="020B0503020204020204" pitchFamily="34" charset="-122"/>
              </a:rPr>
              <a:t>IEEE Trans. on Geoscience and Remote Sensing</a:t>
            </a:r>
            <a:r>
              <a:rPr lang="en-US" altLang="zh-CN" sz="1100" dirty="0">
                <a:solidFill>
                  <a:srgbClr val="C00000"/>
                </a:solidFill>
                <a:latin typeface="微软雅黑" panose="020B0503020204020204" pitchFamily="34" charset="-122"/>
                <a:ea typeface="微软雅黑" panose="020B0503020204020204" pitchFamily="34" charset="-122"/>
              </a:rPr>
              <a:t>, vol. 62, pp. 1-16, June 2024</a:t>
            </a:r>
          </a:p>
        </p:txBody>
      </p:sp>
    </p:spTree>
    <p:extLst>
      <p:ext uri="{BB962C8B-B14F-4D97-AF65-F5344CB8AC3E}">
        <p14:creationId xmlns:p14="http://schemas.microsoft.com/office/powerpoint/2010/main" val="226203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69">
            <a:extLst>
              <a:ext uri="{FF2B5EF4-FFF2-40B4-BE49-F238E27FC236}">
                <a16:creationId xmlns="" xmlns:a16="http://schemas.microsoft.com/office/drawing/2014/main" id="{C6A29717-135C-4324-B276-F7915EB649AE}"/>
              </a:ext>
            </a:extLst>
          </p:cNvPr>
          <p:cNvSpPr>
            <a:spLocks noChangeArrowheads="1"/>
          </p:cNvSpPr>
          <p:nvPr/>
        </p:nvSpPr>
        <p:spPr bwMode="auto">
          <a:xfrm>
            <a:off x="294706" y="3887522"/>
            <a:ext cx="2990263" cy="3049676"/>
          </a:xfrm>
          <a:prstGeom prst="roundRect">
            <a:avLst>
              <a:gd name="adj" fmla="val 6258"/>
            </a:avLst>
          </a:prstGeom>
          <a:no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endParaRPr kumimoji="1" lang="zh-TW" altLang="en-US" sz="2399" dirty="0">
              <a:solidFill>
                <a:srgbClr val="C00000"/>
              </a:solidFill>
              <a:ea typeface="AppleMyungjo" charset="-127"/>
            </a:endParaRPr>
          </a:p>
        </p:txBody>
      </p:sp>
      <p:sp>
        <p:nvSpPr>
          <p:cNvPr id="4" name="矩形 3">
            <a:extLst>
              <a:ext uri="{FF2B5EF4-FFF2-40B4-BE49-F238E27FC236}">
                <a16:creationId xmlns="" xmlns:a16="http://schemas.microsoft.com/office/drawing/2014/main" id="{494D5EC9-A5CD-45CF-BD26-FB87476509DF}"/>
              </a:ext>
            </a:extLst>
          </p:cNvPr>
          <p:cNvSpPr/>
          <p:nvPr/>
        </p:nvSpPr>
        <p:spPr>
          <a:xfrm>
            <a:off x="359436" y="183765"/>
            <a:ext cx="9698964" cy="954107"/>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a:solidFill>
                  <a:srgbClr val="333333"/>
                </a:solidFill>
                <a:effectLst/>
                <a:latin typeface="微软雅黑" panose="020B0503020204020204" pitchFamily="34" charset="-122"/>
                <a:ea typeface="微软雅黑" panose="020B0503020204020204" pitchFamily="34" charset="-122"/>
              </a:rPr>
              <a:t>1 </a:t>
            </a:r>
            <a:r>
              <a:rPr lang="zh-CN" altLang="en-US" sz="2800" i="0" dirty="0">
                <a:solidFill>
                  <a:srgbClr val="333333"/>
                </a:solidFill>
                <a:effectLst/>
                <a:latin typeface="微软雅黑" panose="020B0503020204020204" pitchFamily="34" charset="-122"/>
                <a:ea typeface="微软雅黑" panose="020B0503020204020204" pitchFamily="34" charset="-122"/>
              </a:rPr>
              <a:t>空天地一体化的智能感知系统：</a:t>
            </a:r>
            <a:endParaRPr lang="en-US" altLang="zh-CN" sz="2800" dirty="0">
              <a:solidFill>
                <a:srgbClr val="333333"/>
              </a:solidFill>
              <a:latin typeface="微软雅黑" panose="020B0503020204020204" pitchFamily="34" charset="-122"/>
              <a:ea typeface="微软雅黑" panose="020B0503020204020204" pitchFamily="34" charset="-122"/>
            </a:endParaRPr>
          </a:p>
          <a:p>
            <a:r>
              <a:rPr lang="en-US" altLang="zh-CN" sz="2800" i="0" dirty="0">
                <a:solidFill>
                  <a:srgbClr val="333333"/>
                </a:solidFill>
                <a:effectLst/>
                <a:latin typeface="微软雅黑" panose="020B0503020204020204" pitchFamily="34" charset="-122"/>
                <a:ea typeface="微软雅黑" panose="020B0503020204020204" pitchFamily="34" charset="-122"/>
              </a:rPr>
              <a:t>          </a:t>
            </a:r>
            <a:r>
              <a:rPr lang="zh-CN" altLang="en-US" sz="2400" b="1" i="0" dirty="0">
                <a:solidFill>
                  <a:srgbClr val="333333"/>
                </a:solidFill>
                <a:effectLst/>
                <a:latin typeface="微软雅黑" panose="020B0503020204020204" pitchFamily="34" charset="-122"/>
                <a:ea typeface="微软雅黑" panose="020B0503020204020204" pitchFamily="34" charset="-122"/>
              </a:rPr>
              <a:t>子课题</a:t>
            </a:r>
            <a:r>
              <a:rPr lang="en-US" altLang="zh-CN" sz="2400" b="1" i="0" dirty="0">
                <a:solidFill>
                  <a:srgbClr val="333333"/>
                </a:solidFill>
                <a:effectLst/>
                <a:latin typeface="微软雅黑" panose="020B0503020204020204" pitchFamily="34" charset="-122"/>
                <a:ea typeface="微软雅黑" panose="020B0503020204020204" pitchFamily="34" charset="-122"/>
              </a:rPr>
              <a:t>5</a:t>
            </a:r>
            <a:r>
              <a:rPr lang="zh-CN" altLang="en-US" sz="2400" b="1" i="0" dirty="0">
                <a:solidFill>
                  <a:srgbClr val="333333"/>
                </a:solidFill>
                <a:effectLst/>
                <a:latin typeface="微软雅黑" panose="020B0503020204020204" pitchFamily="34" charset="-122"/>
                <a:ea typeface="微软雅黑" panose="020B0503020204020204" pitchFamily="34" charset="-122"/>
              </a:rPr>
              <a:t>：基于多模态数据融合的的遥感图像真伪识别研究</a:t>
            </a:r>
            <a:endParaRPr lang="zh-CN" altLang="en-US" sz="2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B04D4EE1-8AB4-425D-9F1E-4E15CF3459DA}"/>
              </a:ext>
            </a:extLst>
          </p:cNvPr>
          <p:cNvSpPr txBox="1"/>
          <p:nvPr/>
        </p:nvSpPr>
        <p:spPr>
          <a:xfrm>
            <a:off x="172239" y="2669134"/>
            <a:ext cx="3921877" cy="1107996"/>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主要挑战</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dirty="0">
              <a:latin typeface="微软雅黑" panose="020B0503020204020204" pitchFamily="34" charset="-122"/>
              <a:ea typeface="微软雅黑" panose="020B0503020204020204" pitchFamily="34" charset="-122"/>
              <a:cs typeface="Tahoma" panose="020B0604030504040204" pitchFamily="34" charset="0"/>
            </a:endParaRPr>
          </a:p>
          <a:p>
            <a:pPr marL="285750" indent="-285750" algn="just">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如何构建应用范围更广泛的识别模型</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如何通过特征融合提高模型准确率</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如何融合多模态结构与现有模型</a:t>
            </a:r>
          </a:p>
        </p:txBody>
      </p:sp>
      <p:sp>
        <p:nvSpPr>
          <p:cNvPr id="7" name="文本框 6">
            <a:extLst>
              <a:ext uri="{FF2B5EF4-FFF2-40B4-BE49-F238E27FC236}">
                <a16:creationId xmlns="" xmlns:a16="http://schemas.microsoft.com/office/drawing/2014/main" id="{665BE297-2821-435A-8416-977695121C1D}"/>
              </a:ext>
            </a:extLst>
          </p:cNvPr>
          <p:cNvSpPr txBox="1"/>
          <p:nvPr/>
        </p:nvSpPr>
        <p:spPr>
          <a:xfrm>
            <a:off x="3306782" y="4079067"/>
            <a:ext cx="6470646" cy="1107996"/>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a:t>
            </a:r>
            <a:r>
              <a:rPr lang="zh-CN" altLang="en-US" b="1" dirty="0">
                <a:solidFill>
                  <a:srgbClr val="0000FF"/>
                </a:solidFill>
                <a:latin typeface="微软雅黑" panose="020B0503020204020204" pitchFamily="34" charset="-122"/>
                <a:ea typeface="微软雅黑" panose="020B0503020204020204" pitchFamily="34" charset="-122"/>
              </a:rPr>
              <a:t>方法</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：本研究分为定位及检测两部分。具体而言，定位模块利用特征提取及边缘细化模块对伪造部分进行定位，识别模块融合定位特征及二分类算法输出最终的识别结果，二者</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结</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合以</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提升</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判别器的判断性能，提高伪造特征的提取能力。</a:t>
            </a:r>
            <a:endParaRPr lang="zh-CN" altLang="en-US" sz="1600" dirty="0"/>
          </a:p>
        </p:txBody>
      </p:sp>
      <p:sp>
        <p:nvSpPr>
          <p:cNvPr id="52" name="文本框 51">
            <a:extLst>
              <a:ext uri="{FF2B5EF4-FFF2-40B4-BE49-F238E27FC236}">
                <a16:creationId xmlns="" xmlns:a16="http://schemas.microsoft.com/office/drawing/2014/main" id="{625C45BF-97BC-49AE-B81C-E8FAE0D6B57D}"/>
              </a:ext>
            </a:extLst>
          </p:cNvPr>
          <p:cNvSpPr txBox="1"/>
          <p:nvPr/>
        </p:nvSpPr>
        <p:spPr>
          <a:xfrm>
            <a:off x="133487" y="1279696"/>
            <a:ext cx="4295556" cy="1354217"/>
          </a:xfrm>
          <a:prstGeom prst="rect">
            <a:avLst/>
          </a:prstGeom>
          <a:noFill/>
        </p:spPr>
        <p:txBody>
          <a:bodyPr wrap="square">
            <a:spAutoFit/>
          </a:bodyPr>
          <a:lstStyle/>
          <a:p>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研究问题</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由于缺乏合适的伪卫星图像数据集，对真伪卫星图像检测的研究目前处于起步阶段。如何实现针对深度伪造卫星图像的识别，以及如何对造假区域进行精确定位已成为一个重要的研究问题。</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49" name="AutoShape 69">
            <a:extLst>
              <a:ext uri="{FF2B5EF4-FFF2-40B4-BE49-F238E27FC236}">
                <a16:creationId xmlns="" xmlns:a16="http://schemas.microsoft.com/office/drawing/2014/main" id="{C6A29717-135C-4324-B276-F7915EB649AE}"/>
              </a:ext>
            </a:extLst>
          </p:cNvPr>
          <p:cNvSpPr>
            <a:spLocks noChangeArrowheads="1"/>
          </p:cNvSpPr>
          <p:nvPr/>
        </p:nvSpPr>
        <p:spPr bwMode="auto">
          <a:xfrm>
            <a:off x="4555067" y="1118868"/>
            <a:ext cx="5058834" cy="2883821"/>
          </a:xfrm>
          <a:prstGeom prst="roundRect">
            <a:avLst>
              <a:gd name="adj" fmla="val 6258"/>
            </a:avLst>
          </a:prstGeom>
          <a:solidFill>
            <a:schemeClr val="bg1"/>
          </a:solidFill>
          <a:ln w="19050">
            <a:solidFill>
              <a:schemeClr val="accent6">
                <a:lumMod val="75000"/>
              </a:schemeClr>
            </a:solidFill>
            <a:round/>
            <a:headEnd/>
            <a:tailEnd/>
          </a:ln>
          <a:effectLst>
            <a:outerShdw dist="107763" dir="2700000" algn="ctr" rotWithShape="0">
              <a:srgbClr val="B3B3B3"/>
            </a:outerShdw>
          </a:effectLst>
        </p:spPr>
        <p:txBody>
          <a:bodyPr wrap="none" anchor="ctr"/>
          <a:lstStyle/>
          <a:p>
            <a:pPr algn="ctr"/>
            <a:endParaRPr kumimoji="1" lang="zh-TW" altLang="en-US" sz="2399" dirty="0">
              <a:solidFill>
                <a:srgbClr val="C00000"/>
              </a:solidFill>
              <a:ea typeface="AppleMyungjo" charset="-127"/>
            </a:endParaRPr>
          </a:p>
        </p:txBody>
      </p:sp>
      <p:sp>
        <p:nvSpPr>
          <p:cNvPr id="8" name="文本框 7">
            <a:extLst>
              <a:ext uri="{FF2B5EF4-FFF2-40B4-BE49-F238E27FC236}">
                <a16:creationId xmlns="" xmlns:a16="http://schemas.microsoft.com/office/drawing/2014/main" id="{EE9E73F3-57FF-4BCF-8135-1AE4456508D1}"/>
              </a:ext>
            </a:extLst>
          </p:cNvPr>
          <p:cNvSpPr txBox="1"/>
          <p:nvPr/>
        </p:nvSpPr>
        <p:spPr>
          <a:xfrm>
            <a:off x="3322144" y="5201808"/>
            <a:ext cx="5688221" cy="800219"/>
          </a:xfrm>
          <a:prstGeom prst="rect">
            <a:avLst/>
          </a:prstGeom>
          <a:noFill/>
        </p:spPr>
        <p:txBody>
          <a:bodyPr wrap="square">
            <a:spAutoFit/>
          </a:bodyPr>
          <a:lstStyle/>
          <a:p>
            <a:pPr algn="just"/>
            <a:r>
              <a:rPr lang="zh-CN" altLang="en-US" b="1" i="0" dirty="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研究数据来源</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a:t>
            </a:r>
            <a:endParaRPr lang="en-US" altLang="zh-CN" sz="1600" i="0" dirty="0">
              <a:effectLst/>
              <a:latin typeface="微软雅黑" panose="020B0503020204020204" pitchFamily="34" charset="-122"/>
              <a:ea typeface="微软雅黑" panose="020B0503020204020204" pitchFamily="34" charset="-122"/>
              <a:cs typeface="Tahoma" panose="020B0604030504040204" pitchFamily="34" charset="0"/>
            </a:endParaRPr>
          </a:p>
          <a:p>
            <a:pPr algn="just"/>
            <a:r>
              <a:rPr lang="en-US" altLang="zh-CN" sz="1400" i="0" dirty="0">
                <a:effectLst/>
                <a:latin typeface="微软雅黑" panose="020B0503020204020204" pitchFamily="34" charset="-122"/>
                <a:ea typeface="微软雅黑" panose="020B0503020204020204" pitchFamily="34" charset="-122"/>
                <a:cs typeface="Tahoma" panose="020B0604030504040204" pitchFamily="34" charset="0"/>
              </a:rPr>
              <a:t>ISPRS Vaihingen Dataset</a:t>
            </a:r>
            <a:r>
              <a:rPr lang="en-US" altLang="zh-CN" sz="1400" dirty="0">
                <a:latin typeface="微软雅黑" panose="020B0503020204020204" pitchFamily="34" charset="-122"/>
                <a:ea typeface="微软雅黑" panose="020B0503020204020204" pitchFamily="34" charset="-122"/>
                <a:cs typeface="Tahoma" panose="020B0604030504040204" pitchFamily="34" charset="0"/>
              </a:rPr>
              <a:t>,</a:t>
            </a:r>
            <a:r>
              <a:rPr lang="zh-CN" altLang="en-US" sz="1400" dirty="0">
                <a:latin typeface="微软雅黑" panose="020B0503020204020204" pitchFamily="34" charset="-122"/>
                <a:ea typeface="微软雅黑" panose="020B0503020204020204" pitchFamily="34" charset="-122"/>
                <a:cs typeface="Tahoma" panose="020B0604030504040204" pitchFamily="34" charset="0"/>
              </a:rPr>
              <a:t> </a:t>
            </a:r>
            <a:r>
              <a:rPr lang="en-US" altLang="zh-CN" sz="1400" dirty="0" err="1">
                <a:latin typeface="微软雅黑" panose="020B0503020204020204" pitchFamily="34" charset="-122"/>
                <a:ea typeface="微软雅黑" panose="020B0503020204020204" pitchFamily="34" charset="-122"/>
                <a:cs typeface="Tahoma" panose="020B0604030504040204" pitchFamily="34" charset="0"/>
              </a:rPr>
              <a:t>LoveDA</a:t>
            </a:r>
            <a:r>
              <a:rPr lang="zh-CN" altLang="en-US" sz="1400" dirty="0">
                <a:latin typeface="微软雅黑" panose="020B0503020204020204" pitchFamily="34" charset="-122"/>
                <a:ea typeface="微软雅黑" panose="020B0503020204020204" pitchFamily="34" charset="-122"/>
                <a:cs typeface="Tahoma" panose="020B0604030504040204" pitchFamily="34" charset="0"/>
              </a:rPr>
              <a:t> </a:t>
            </a:r>
            <a:r>
              <a:rPr lang="en-US" altLang="zh-CN" sz="1400" dirty="0">
                <a:latin typeface="微软雅黑" panose="020B0503020204020204" pitchFamily="34" charset="-122"/>
                <a:ea typeface="微软雅黑" panose="020B0503020204020204" pitchFamily="34" charset="-122"/>
                <a:cs typeface="Tahoma" panose="020B0604030504040204" pitchFamily="34" charset="0"/>
              </a:rPr>
              <a:t>Dataset,</a:t>
            </a:r>
            <a:endParaRPr lang="en-US" altLang="zh-CN" sz="1400" i="0" dirty="0">
              <a:effectLst/>
              <a:latin typeface="微软雅黑" panose="020B0503020204020204" pitchFamily="34" charset="-122"/>
              <a:ea typeface="微软雅黑" panose="020B0503020204020204" pitchFamily="34" charset="-122"/>
              <a:cs typeface="Tahoma" panose="020B0604030504040204" pitchFamily="34" charset="0"/>
            </a:endParaRPr>
          </a:p>
          <a:p>
            <a:r>
              <a:rPr lang="en-US" altLang="zh-CN" sz="1400" dirty="0">
                <a:latin typeface="微软雅黑" panose="020B0503020204020204" pitchFamily="34" charset="-122"/>
                <a:ea typeface="微软雅黑" panose="020B0503020204020204" pitchFamily="34" charset="-122"/>
                <a:cs typeface="Tahoma" panose="020B0604030504040204" pitchFamily="34" charset="0"/>
              </a:rPr>
              <a:t>Fake Vaihingen &amp; Fake </a:t>
            </a:r>
            <a:r>
              <a:rPr lang="en-US" altLang="zh-CN" sz="1400" dirty="0" err="1">
                <a:latin typeface="微软雅黑" panose="020B0503020204020204" pitchFamily="34" charset="-122"/>
                <a:ea typeface="微软雅黑" panose="020B0503020204020204" pitchFamily="34" charset="-122"/>
                <a:cs typeface="Tahoma" panose="020B0604030504040204" pitchFamily="34" charset="0"/>
              </a:rPr>
              <a:t>LoveDA</a:t>
            </a:r>
            <a:r>
              <a:rPr lang="en-US" altLang="zh-CN" sz="1400" dirty="0">
                <a:latin typeface="微软雅黑" panose="020B0503020204020204" pitchFamily="34" charset="-122"/>
                <a:ea typeface="微软雅黑" panose="020B0503020204020204" pitchFamily="34" charset="-122"/>
                <a:cs typeface="Tahoma" panose="020B0604030504040204" pitchFamily="34" charset="0"/>
              </a:rPr>
              <a:t> </a:t>
            </a:r>
            <a:r>
              <a:rPr lang="en-US" altLang="zh-CN" sz="1400" dirty="0" smtClean="0">
                <a:latin typeface="微软雅黑" panose="020B0503020204020204" pitchFamily="34" charset="-122"/>
                <a:ea typeface="微软雅黑" panose="020B0503020204020204" pitchFamily="34" charset="-122"/>
                <a:cs typeface="Tahoma" panose="020B0604030504040204" pitchFamily="34" charset="0"/>
              </a:rPr>
              <a:t>Dataset</a:t>
            </a:r>
            <a:endParaRPr lang="en-US" altLang="zh-CN" sz="1400" dirty="0">
              <a:latin typeface="微软雅黑" panose="020B0503020204020204" pitchFamily="34" charset="-122"/>
              <a:ea typeface="微软雅黑" panose="020B0503020204020204" pitchFamily="34" charset="-122"/>
              <a:cs typeface="Tahoma" panose="020B0604030504040204" pitchFamily="34" charset="0"/>
            </a:endParaRPr>
          </a:p>
        </p:txBody>
      </p:sp>
      <p:sp>
        <p:nvSpPr>
          <p:cNvPr id="10" name="文本框 9">
            <a:extLst>
              <a:ext uri="{FF2B5EF4-FFF2-40B4-BE49-F238E27FC236}">
                <a16:creationId xmlns="" xmlns:a16="http://schemas.microsoft.com/office/drawing/2014/main" id="{F3C3DC26-C618-4CF5-A5B2-E2A34CFD77BB}"/>
              </a:ext>
            </a:extLst>
          </p:cNvPr>
          <p:cNvSpPr txBox="1"/>
          <p:nvPr/>
        </p:nvSpPr>
        <p:spPr>
          <a:xfrm>
            <a:off x="7141400" y="5248955"/>
            <a:ext cx="2472501"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cs typeface="Tahoma" panose="020B0604030504040204" pitchFamily="34" charset="0"/>
              </a:rPr>
              <a:t>参与人员</a:t>
            </a:r>
            <a:r>
              <a:rPr lang="zh-CN" altLang="en-US" sz="1800" i="0" dirty="0">
                <a:effectLst/>
                <a:latin typeface="微软雅黑" panose="020B0503020204020204" pitchFamily="34" charset="-122"/>
                <a:ea typeface="微软雅黑" panose="020B0503020204020204" pitchFamily="34" charset="-122"/>
                <a:cs typeface="Tahoma" panose="020B0604030504040204" pitchFamily="34" charset="0"/>
              </a:rPr>
              <a:t>：</a:t>
            </a:r>
            <a:r>
              <a:rPr lang="zh-CN" altLang="en-US" sz="1600" i="0" dirty="0">
                <a:effectLst/>
                <a:latin typeface="微软雅黑" panose="020B0503020204020204" pitchFamily="34" charset="-122"/>
                <a:ea typeface="微软雅黑" panose="020B0503020204020204" pitchFamily="34" charset="-122"/>
                <a:cs typeface="Tahoma" panose="020B0604030504040204" pitchFamily="34" charset="0"/>
              </a:rPr>
              <a:t>马丁</a:t>
            </a:r>
            <a:r>
              <a:rPr lang="zh-CN" altLang="en-US" sz="1600" dirty="0">
                <a:latin typeface="微软雅黑" panose="020B0503020204020204" pitchFamily="34" charset="-122"/>
                <a:ea typeface="微软雅黑" panose="020B0503020204020204" pitchFamily="34" charset="-122"/>
                <a:cs typeface="Tahoma" panose="020B0604030504040204" pitchFamily="34" charset="0"/>
              </a:rPr>
              <a:t>（博二）</a:t>
            </a:r>
          </a:p>
        </p:txBody>
      </p:sp>
      <p:pic>
        <p:nvPicPr>
          <p:cNvPr id="11" name="图片 10">
            <a:extLst>
              <a:ext uri="{FF2B5EF4-FFF2-40B4-BE49-F238E27FC236}">
                <a16:creationId xmlns="" xmlns:a16="http://schemas.microsoft.com/office/drawing/2014/main" id="{C5002C7E-699E-7E13-0F64-A1B330C1E2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3686" y="1227950"/>
            <a:ext cx="4695572" cy="1690049"/>
          </a:xfrm>
          <a:prstGeom prst="rect">
            <a:avLst/>
          </a:prstGeom>
        </p:spPr>
      </p:pic>
      <p:pic>
        <p:nvPicPr>
          <p:cNvPr id="12" name="图片 11">
            <a:extLst>
              <a:ext uri="{FF2B5EF4-FFF2-40B4-BE49-F238E27FC236}">
                <a16:creationId xmlns="" xmlns:a16="http://schemas.microsoft.com/office/drawing/2014/main" id="{A8AD6722-4B2D-1E67-AB51-548C0B19B760}"/>
              </a:ext>
            </a:extLst>
          </p:cNvPr>
          <p:cNvPicPr>
            <a:picLocks noChangeAspect="1"/>
          </p:cNvPicPr>
          <p:nvPr/>
        </p:nvPicPr>
        <p:blipFill>
          <a:blip r:embed="rId3"/>
          <a:stretch>
            <a:fillRect/>
          </a:stretch>
        </p:blipFill>
        <p:spPr>
          <a:xfrm>
            <a:off x="4732711" y="2825046"/>
            <a:ext cx="4577521" cy="1108242"/>
          </a:xfrm>
          <a:prstGeom prst="rect">
            <a:avLst/>
          </a:prstGeom>
        </p:spPr>
      </p:pic>
      <p:pic>
        <p:nvPicPr>
          <p:cNvPr id="14" name="图片 13">
            <a:extLst>
              <a:ext uri="{FF2B5EF4-FFF2-40B4-BE49-F238E27FC236}">
                <a16:creationId xmlns="" xmlns:a16="http://schemas.microsoft.com/office/drawing/2014/main" id="{3A0DDB29-73A1-7FAB-860C-54790C435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49" y="3901613"/>
            <a:ext cx="2602975" cy="3012247"/>
          </a:xfrm>
          <a:prstGeom prst="rect">
            <a:avLst/>
          </a:prstGeom>
        </p:spPr>
      </p:pic>
      <p:pic>
        <p:nvPicPr>
          <p:cNvPr id="17" name="图片 16">
            <a:extLst>
              <a:ext uri="{FF2B5EF4-FFF2-40B4-BE49-F238E27FC236}">
                <a16:creationId xmlns="" xmlns:a16="http://schemas.microsoft.com/office/drawing/2014/main" id="{1284137B-599C-347A-F551-928D73522B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494" y="5243537"/>
            <a:ext cx="558034" cy="204491"/>
          </a:xfrm>
          <a:prstGeom prst="rect">
            <a:avLst/>
          </a:prstGeom>
        </p:spPr>
      </p:pic>
      <p:pic>
        <p:nvPicPr>
          <p:cNvPr id="18" name="图片 17">
            <a:extLst>
              <a:ext uri="{FF2B5EF4-FFF2-40B4-BE49-F238E27FC236}">
                <a16:creationId xmlns="" xmlns:a16="http://schemas.microsoft.com/office/drawing/2014/main" id="{6B1241B0-17E2-E3E1-CE29-382472D8D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95" y="6693032"/>
            <a:ext cx="497824" cy="220466"/>
          </a:xfrm>
          <a:prstGeom prst="rect">
            <a:avLst/>
          </a:prstGeom>
        </p:spPr>
      </p:pic>
      <p:pic>
        <p:nvPicPr>
          <p:cNvPr id="19" name="图片 18">
            <a:extLst>
              <a:ext uri="{FF2B5EF4-FFF2-40B4-BE49-F238E27FC236}">
                <a16:creationId xmlns="" xmlns:a16="http://schemas.microsoft.com/office/drawing/2014/main" id="{A1563A0A-9E32-F716-05FE-2AAA25EEF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4425" y="6693032"/>
            <a:ext cx="558033" cy="220466"/>
          </a:xfrm>
          <a:prstGeom prst="rect">
            <a:avLst/>
          </a:prstGeom>
        </p:spPr>
      </p:pic>
      <p:sp>
        <p:nvSpPr>
          <p:cNvPr id="9" name="文本框 8">
            <a:extLst>
              <a:ext uri="{FF2B5EF4-FFF2-40B4-BE49-F238E27FC236}">
                <a16:creationId xmlns="" xmlns:a16="http://schemas.microsoft.com/office/drawing/2014/main" id="{9F525792-A287-4FB2-CC16-3363390194AB}"/>
              </a:ext>
            </a:extLst>
          </p:cNvPr>
          <p:cNvSpPr txBox="1"/>
          <p:nvPr/>
        </p:nvSpPr>
        <p:spPr>
          <a:xfrm>
            <a:off x="849122" y="5201808"/>
            <a:ext cx="558350" cy="246221"/>
          </a:xfrm>
          <a:prstGeom prst="rect">
            <a:avLst/>
          </a:prstGeom>
          <a:solidFill>
            <a:schemeClr val="bg1"/>
          </a:solidFill>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cs typeface="Tahoma" panose="020B0604030504040204" pitchFamily="34" charset="0"/>
              </a:rPr>
              <a:t>真图</a:t>
            </a:r>
            <a:endParaRPr lang="zh-CN" altLang="en-US" sz="1000" dirty="0"/>
          </a:p>
        </p:txBody>
      </p:sp>
      <p:sp>
        <p:nvSpPr>
          <p:cNvPr id="20" name="文本框 19">
            <a:extLst>
              <a:ext uri="{FF2B5EF4-FFF2-40B4-BE49-F238E27FC236}">
                <a16:creationId xmlns="" xmlns:a16="http://schemas.microsoft.com/office/drawing/2014/main" id="{5C6F8506-7918-EB06-E2FF-831B56FE7200}"/>
              </a:ext>
            </a:extLst>
          </p:cNvPr>
          <p:cNvSpPr txBox="1"/>
          <p:nvPr/>
        </p:nvSpPr>
        <p:spPr>
          <a:xfrm>
            <a:off x="2133178" y="5187400"/>
            <a:ext cx="558350" cy="246221"/>
          </a:xfrm>
          <a:prstGeom prst="rect">
            <a:avLst/>
          </a:prstGeom>
          <a:noFill/>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cs typeface="Tahoma" panose="020B0604030504040204" pitchFamily="34" charset="0"/>
              </a:rPr>
              <a:t>蒙版</a:t>
            </a:r>
            <a:endParaRPr lang="zh-CN" altLang="en-US" sz="1000" dirty="0"/>
          </a:p>
        </p:txBody>
      </p:sp>
      <p:sp>
        <p:nvSpPr>
          <p:cNvPr id="21" name="文本框 20">
            <a:extLst>
              <a:ext uri="{FF2B5EF4-FFF2-40B4-BE49-F238E27FC236}">
                <a16:creationId xmlns="" xmlns:a16="http://schemas.microsoft.com/office/drawing/2014/main" id="{B4520654-F6E4-52D7-F287-B7A29E6EA651}"/>
              </a:ext>
            </a:extLst>
          </p:cNvPr>
          <p:cNvSpPr txBox="1"/>
          <p:nvPr/>
        </p:nvSpPr>
        <p:spPr>
          <a:xfrm>
            <a:off x="680270" y="6637075"/>
            <a:ext cx="941074" cy="246221"/>
          </a:xfrm>
          <a:prstGeom prst="rect">
            <a:avLst/>
          </a:prstGeom>
          <a:noFill/>
        </p:spPr>
        <p:txBody>
          <a:bodyPr wrap="square">
            <a:spAutoFit/>
          </a:bodyPr>
          <a:lstStyle/>
          <a:p>
            <a:pPr algn="ctr"/>
            <a:r>
              <a:rPr lang="en-US" altLang="zh-CN" sz="1000" dirty="0" err="1">
                <a:latin typeface="微软雅黑" panose="020B0503020204020204" pitchFamily="34" charset="-122"/>
                <a:ea typeface="微软雅黑" panose="020B0503020204020204" pitchFamily="34" charset="-122"/>
                <a:cs typeface="Tahoma" panose="020B0604030504040204" pitchFamily="34" charset="0"/>
              </a:rPr>
              <a:t>LaMa</a:t>
            </a:r>
            <a:r>
              <a:rPr lang="en-US" altLang="zh-CN" sz="1000" dirty="0">
                <a:latin typeface="微软雅黑" panose="020B0503020204020204" pitchFamily="34" charset="-122"/>
                <a:ea typeface="微软雅黑" panose="020B0503020204020204" pitchFamily="34" charset="-122"/>
                <a:cs typeface="Tahoma" panose="020B0604030504040204" pitchFamily="34" charset="0"/>
              </a:rPr>
              <a:t> </a:t>
            </a:r>
            <a:r>
              <a:rPr lang="zh-CN" altLang="en-US" sz="1000" dirty="0">
                <a:latin typeface="微软雅黑" panose="020B0503020204020204" pitchFamily="34" charset="-122"/>
                <a:ea typeface="微软雅黑" panose="020B0503020204020204" pitchFamily="34" charset="-122"/>
                <a:cs typeface="Tahoma" panose="020B0604030504040204" pitchFamily="34" charset="0"/>
              </a:rPr>
              <a:t>伪图</a:t>
            </a:r>
            <a:endParaRPr lang="zh-CN" altLang="en-US" sz="1000" dirty="0"/>
          </a:p>
        </p:txBody>
      </p:sp>
      <p:sp>
        <p:nvSpPr>
          <p:cNvPr id="22" name="文本框 21">
            <a:extLst>
              <a:ext uri="{FF2B5EF4-FFF2-40B4-BE49-F238E27FC236}">
                <a16:creationId xmlns="" xmlns:a16="http://schemas.microsoft.com/office/drawing/2014/main" id="{AE2D0828-7DA3-D491-2E55-BC572D2EF201}"/>
              </a:ext>
            </a:extLst>
          </p:cNvPr>
          <p:cNvSpPr txBox="1"/>
          <p:nvPr/>
        </p:nvSpPr>
        <p:spPr>
          <a:xfrm>
            <a:off x="1925118" y="6631910"/>
            <a:ext cx="979855" cy="246221"/>
          </a:xfrm>
          <a:prstGeom prst="rect">
            <a:avLst/>
          </a:prstGeom>
          <a:noFill/>
        </p:spPr>
        <p:txBody>
          <a:bodyPr wrap="square">
            <a:spAutoFit/>
          </a:bodyPr>
          <a:lstStyle/>
          <a:p>
            <a:pPr algn="ctr"/>
            <a:r>
              <a:rPr lang="en-US" altLang="zh-CN" sz="1000" dirty="0">
                <a:latin typeface="微软雅黑" panose="020B0503020204020204" pitchFamily="34" charset="-122"/>
                <a:ea typeface="微软雅黑" panose="020B0503020204020204" pitchFamily="34" charset="-122"/>
                <a:cs typeface="Tahoma" panose="020B0604030504040204" pitchFamily="34" charset="0"/>
              </a:rPr>
              <a:t>Repaint </a:t>
            </a:r>
            <a:r>
              <a:rPr lang="zh-CN" altLang="en-US" sz="1000" dirty="0">
                <a:latin typeface="微软雅黑" panose="020B0503020204020204" pitchFamily="34" charset="-122"/>
                <a:ea typeface="微软雅黑" panose="020B0503020204020204" pitchFamily="34" charset="-122"/>
                <a:cs typeface="Tahoma" panose="020B0604030504040204" pitchFamily="34" charset="0"/>
              </a:rPr>
              <a:t>伪图</a:t>
            </a:r>
            <a:endParaRPr lang="zh-CN" altLang="en-US" sz="1000" dirty="0"/>
          </a:p>
        </p:txBody>
      </p:sp>
      <p:sp>
        <p:nvSpPr>
          <p:cNvPr id="23" name="文本框 22">
            <a:extLst>
              <a:ext uri="{FF2B5EF4-FFF2-40B4-BE49-F238E27FC236}">
                <a16:creationId xmlns="" xmlns:a16="http://schemas.microsoft.com/office/drawing/2014/main" id="{560B0E0B-C441-6096-029B-6649E7F70F72}"/>
              </a:ext>
            </a:extLst>
          </p:cNvPr>
          <p:cNvSpPr txBox="1"/>
          <p:nvPr/>
        </p:nvSpPr>
        <p:spPr>
          <a:xfrm>
            <a:off x="7445815" y="169356"/>
            <a:ext cx="2398798" cy="369332"/>
          </a:xfrm>
          <a:prstGeom prst="rect">
            <a:avLst/>
          </a:prstGeom>
          <a:noFill/>
        </p:spPr>
        <p:txBody>
          <a:bodyPr wrap="none" rtlCol="0">
            <a:spAutoFit/>
          </a:bodyPr>
          <a:lstStyle/>
          <a:p>
            <a:r>
              <a:rPr lang="en-US" altLang="zh-CN" b="1" dirty="0">
                <a:solidFill>
                  <a:srgbClr val="C00000"/>
                </a:solidFill>
              </a:rPr>
              <a:t>Funded by </a:t>
            </a:r>
            <a:r>
              <a:rPr lang="zh-CN" altLang="en-US" b="1" dirty="0">
                <a:solidFill>
                  <a:srgbClr val="C00000"/>
                </a:solidFill>
              </a:rPr>
              <a:t>联合实验室</a:t>
            </a:r>
          </a:p>
        </p:txBody>
      </p:sp>
      <p:sp>
        <p:nvSpPr>
          <p:cNvPr id="24" name="矩形 1"/>
          <p:cNvSpPr/>
          <p:nvPr/>
        </p:nvSpPr>
        <p:spPr>
          <a:xfrm>
            <a:off x="3322144" y="6238709"/>
            <a:ext cx="6439923" cy="692497"/>
          </a:xfrm>
          <a:prstGeom prst="rect">
            <a:avLst/>
          </a:prstGeom>
        </p:spPr>
        <p:txBody>
          <a:bodyPr wrap="square">
            <a:spAutoFit/>
          </a:bodyPr>
          <a:lstStyle/>
          <a:p>
            <a:r>
              <a:rPr lang="en-US" altLang="zh-CN" sz="1300" dirty="0">
                <a:solidFill>
                  <a:srgbClr val="C00000"/>
                </a:solidFill>
              </a:rPr>
              <a:t>J. Sui, D. Ma,  C.-C. Jay Kuo and </a:t>
            </a:r>
            <a:r>
              <a:rPr lang="en-US" altLang="zh-CN" sz="1300" dirty="0" smtClean="0">
                <a:solidFill>
                  <a:srgbClr val="C00000"/>
                </a:solidFill>
              </a:rPr>
              <a:t>M.O</a:t>
            </a:r>
            <a:r>
              <a:rPr lang="en-US" altLang="zh-CN" sz="1300" dirty="0">
                <a:solidFill>
                  <a:srgbClr val="C00000"/>
                </a:solidFill>
              </a:rPr>
              <a:t>. </a:t>
            </a:r>
            <a:r>
              <a:rPr lang="en-US" altLang="zh-CN" sz="1300" dirty="0" smtClean="0">
                <a:solidFill>
                  <a:srgbClr val="C00000"/>
                </a:solidFill>
              </a:rPr>
              <a:t>Pun, “FLDCF</a:t>
            </a:r>
            <a:r>
              <a:rPr lang="en-US" altLang="zh-CN" sz="1300" dirty="0">
                <a:solidFill>
                  <a:srgbClr val="C00000"/>
                </a:solidFill>
              </a:rPr>
              <a:t>: A Collaborative Framework for Forgery Localization and Detection in Satellite Imagery", submitted to </a:t>
            </a:r>
            <a:r>
              <a:rPr lang="en-US" altLang="zh-CN" sz="1300" i="1" dirty="0" smtClean="0">
                <a:solidFill>
                  <a:srgbClr val="C00000"/>
                </a:solidFill>
              </a:rPr>
              <a:t>IEEE </a:t>
            </a:r>
            <a:r>
              <a:rPr lang="en-US" altLang="zh-CN" sz="1300" i="1" dirty="0">
                <a:solidFill>
                  <a:srgbClr val="C00000"/>
                </a:solidFill>
              </a:rPr>
              <a:t>Trans. on Geoscience and Remote </a:t>
            </a:r>
            <a:r>
              <a:rPr lang="en-US" altLang="zh-CN" sz="1300" i="1" dirty="0" smtClean="0">
                <a:solidFill>
                  <a:srgbClr val="C00000"/>
                </a:solidFill>
              </a:rPr>
              <a:t>Sensing</a:t>
            </a:r>
            <a:r>
              <a:rPr lang="en-US" altLang="zh-CN" sz="1300" dirty="0" smtClean="0">
                <a:solidFill>
                  <a:srgbClr val="C00000"/>
                </a:solidFill>
              </a:rPr>
              <a:t>, </a:t>
            </a:r>
            <a:r>
              <a:rPr lang="en-US" altLang="zh-CN" sz="1300" dirty="0">
                <a:solidFill>
                  <a:srgbClr val="C00000"/>
                </a:solidFill>
              </a:rPr>
              <a:t>Sep. 2024</a:t>
            </a:r>
            <a:r>
              <a:rPr lang="en-US" altLang="zh-CN" sz="1300" dirty="0" smtClean="0">
                <a:solidFill>
                  <a:srgbClr val="C00000"/>
                </a:solidFill>
              </a:rPr>
              <a:t>.</a:t>
            </a:r>
            <a:endParaRPr lang="en-US" altLang="zh-CN" sz="1300" dirty="0">
              <a:solidFill>
                <a:srgbClr val="C00000"/>
              </a:solidFill>
            </a:endParaRPr>
          </a:p>
        </p:txBody>
      </p:sp>
      <p:sp>
        <p:nvSpPr>
          <p:cNvPr id="25" name="文本框 18">
            <a:extLst>
              <a:ext uri="{FF2B5EF4-FFF2-40B4-BE49-F238E27FC236}">
                <a16:creationId xmlns="" xmlns:a16="http://schemas.microsoft.com/office/drawing/2014/main" id="{665BE297-2821-435A-8416-977695121C1D}"/>
              </a:ext>
            </a:extLst>
          </p:cNvPr>
          <p:cNvSpPr txBox="1"/>
          <p:nvPr/>
        </p:nvSpPr>
        <p:spPr>
          <a:xfrm>
            <a:off x="3322144" y="5945302"/>
            <a:ext cx="5498774" cy="369332"/>
          </a:xfrm>
          <a:prstGeom prst="rect">
            <a:avLst/>
          </a:prstGeom>
          <a:noFill/>
        </p:spPr>
        <p:txBody>
          <a:bodyPr wrap="square">
            <a:spAutoFit/>
          </a:bodyPr>
          <a:lstStyle/>
          <a:p>
            <a:pPr algn="just"/>
            <a:r>
              <a:rPr lang="zh-CN" altLang="en-US" b="1" i="0" dirty="0" smtClean="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a:t>
            </a:r>
            <a:r>
              <a:rPr lang="zh-CN" altLang="en-US" b="1" dirty="0" smtClean="0">
                <a:solidFill>
                  <a:srgbClr val="0000FF"/>
                </a:solidFill>
                <a:latin typeface="微软雅黑" panose="020B0503020204020204" pitchFamily="34" charset="-122"/>
                <a:ea typeface="微软雅黑" panose="020B0503020204020204" pitchFamily="34" charset="-122"/>
              </a:rPr>
              <a:t>成果</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a:t>
            </a:r>
            <a:endParaRPr lang="zh-CN" altLang="en-US" sz="1600" dirty="0"/>
          </a:p>
        </p:txBody>
      </p:sp>
    </p:spTree>
    <p:extLst>
      <p:ext uri="{BB962C8B-B14F-4D97-AF65-F5344CB8AC3E}">
        <p14:creationId xmlns:p14="http://schemas.microsoft.com/office/powerpoint/2010/main" val="141463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 xmlns:a16="http://schemas.microsoft.com/office/drawing/2014/main" id="{9437BB04-A4D6-89FD-9140-D589CEAEE48C}"/>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3" name="think-cell 幻灯片" r:id="rId4" imgW="350" imgH="350" progId="TCLayout.ActiveDocument.1">
                  <p:embed/>
                </p:oleObj>
              </mc:Choice>
              <mc:Fallback>
                <p:oleObj name="think-cell 幻灯片" r:id="rId4" imgW="350" imgH="35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AutoShape 69">
            <a:extLst>
              <a:ext uri="{FF2B5EF4-FFF2-40B4-BE49-F238E27FC236}">
                <a16:creationId xmlns="" xmlns:a16="http://schemas.microsoft.com/office/drawing/2014/main" id="{AA54D5EB-C154-EF9D-7E02-4216FC8BAC72}"/>
              </a:ext>
            </a:extLst>
          </p:cNvPr>
          <p:cNvSpPr>
            <a:spLocks noChangeArrowheads="1"/>
          </p:cNvSpPr>
          <p:nvPr/>
        </p:nvSpPr>
        <p:spPr bwMode="auto">
          <a:xfrm>
            <a:off x="379460" y="2468855"/>
            <a:ext cx="4870848" cy="3604391"/>
          </a:xfrm>
          <a:prstGeom prst="roundRect">
            <a:avLst>
              <a:gd name="adj" fmla="val 6258"/>
            </a:avLst>
          </a:prstGeom>
          <a:solidFill>
            <a:schemeClr val="bg1"/>
          </a:solidFill>
          <a:ln w="19050">
            <a:solidFill>
              <a:srgbClr val="F78408"/>
            </a:solidFill>
            <a:round/>
            <a:headEnd/>
            <a:tailEnd/>
          </a:ln>
          <a:effectLst>
            <a:outerShdw dist="107763" dir="2700000" algn="ctr" rotWithShape="0">
              <a:srgbClr val="B3B3B3"/>
            </a:outerShdw>
          </a:effectLst>
        </p:spPr>
        <p:txBody>
          <a:bodyPr wrap="none" anchor="ctr"/>
          <a:lstStyle/>
          <a:p>
            <a:pPr algn="ctr"/>
            <a:endParaRPr kumimoji="1" lang="zh-TW" altLang="en-US" sz="2399" dirty="0">
              <a:solidFill>
                <a:srgbClr val="C00000"/>
              </a:solidFill>
              <a:latin typeface="微软雅黑" panose="020B0503020204020204" pitchFamily="34" charset="-122"/>
              <a:ea typeface="微软雅黑" panose="020B0503020204020204" pitchFamily="34" charset="-122"/>
            </a:endParaRPr>
          </a:p>
        </p:txBody>
      </p:sp>
      <p:sp>
        <p:nvSpPr>
          <p:cNvPr id="5" name="AutoShape 69">
            <a:extLst>
              <a:ext uri="{FF2B5EF4-FFF2-40B4-BE49-F238E27FC236}">
                <a16:creationId xmlns="" xmlns:a16="http://schemas.microsoft.com/office/drawing/2014/main" id="{1656B6F6-CFB6-388E-9679-BBC6EED0DE84}"/>
              </a:ext>
            </a:extLst>
          </p:cNvPr>
          <p:cNvSpPr>
            <a:spLocks noChangeArrowheads="1"/>
          </p:cNvSpPr>
          <p:nvPr/>
        </p:nvSpPr>
        <p:spPr bwMode="auto">
          <a:xfrm>
            <a:off x="5537147" y="1839634"/>
            <a:ext cx="4095848" cy="2864240"/>
          </a:xfrm>
          <a:prstGeom prst="roundRect">
            <a:avLst>
              <a:gd name="adj" fmla="val 6258"/>
            </a:avLst>
          </a:prstGeom>
          <a:solidFill>
            <a:schemeClr val="bg1"/>
          </a:solidFill>
          <a:ln w="19050">
            <a:solidFill>
              <a:srgbClr val="F78408"/>
            </a:solidFill>
            <a:round/>
            <a:headEnd/>
            <a:tailEnd/>
          </a:ln>
          <a:effectLst>
            <a:outerShdw dist="107763" dir="2700000" algn="ctr" rotWithShape="0">
              <a:srgbClr val="B3B3B3"/>
            </a:outerShdw>
          </a:effectLst>
        </p:spPr>
        <p:txBody>
          <a:bodyPr wrap="none" anchor="ctr"/>
          <a:lstStyle/>
          <a:p>
            <a:pPr algn="ctr"/>
            <a:endParaRPr kumimoji="1" lang="zh-TW" altLang="en-US" sz="2399" dirty="0">
              <a:solidFill>
                <a:srgbClr val="C0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ADD61D01-14C8-DF81-7EAC-3C1009D9E80F}"/>
              </a:ext>
            </a:extLst>
          </p:cNvPr>
          <p:cNvSpPr/>
          <p:nvPr/>
        </p:nvSpPr>
        <p:spPr>
          <a:xfrm>
            <a:off x="267400" y="962127"/>
            <a:ext cx="5229722" cy="1354217"/>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研究问题：</a:t>
            </a:r>
            <a:endParaRPr lang="en-US" altLang="zh-CN" b="1" dirty="0">
              <a:solidFill>
                <a:srgbClr val="0000FF"/>
              </a:solidFill>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云层遮挡严重影响了遥感图像的质量并限制了对遥感数据的进一步分析和应用。本研究旨在通过利用深度学习技术，从有云图像中恢复地表信息。同时，从端到端任务角度，分析除去算法在下游任务中的可用性。</a:t>
            </a:r>
          </a:p>
        </p:txBody>
      </p:sp>
      <p:sp>
        <p:nvSpPr>
          <p:cNvPr id="8" name="矩形 7">
            <a:extLst>
              <a:ext uri="{FF2B5EF4-FFF2-40B4-BE49-F238E27FC236}">
                <a16:creationId xmlns="" xmlns:a16="http://schemas.microsoft.com/office/drawing/2014/main" id="{28DFE599-494F-817C-7F34-EACBCA86A761}"/>
              </a:ext>
            </a:extLst>
          </p:cNvPr>
          <p:cNvSpPr/>
          <p:nvPr/>
        </p:nvSpPr>
        <p:spPr>
          <a:xfrm>
            <a:off x="5497122" y="4793575"/>
            <a:ext cx="4247870" cy="1354217"/>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研究方法：</a:t>
            </a:r>
            <a:r>
              <a:rPr lang="zh-CN" altLang="en-US" sz="1600" dirty="0">
                <a:latin typeface="微软雅黑" panose="020B0503020204020204" pitchFamily="34" charset="-122"/>
                <a:ea typeface="微软雅黑" panose="020B0503020204020204" pitchFamily="34" charset="-122"/>
              </a:rPr>
              <a:t>采用端到端学习框架，结合扩散模型技术模拟图像退化过程，利用反向扩散去除噪声并恢复地面信息。对于除云结果，使用传统图像除云指标和下游任务表现性能对模型进行综合评估。</a:t>
            </a:r>
          </a:p>
        </p:txBody>
      </p:sp>
      <p:sp>
        <p:nvSpPr>
          <p:cNvPr id="9" name="文本框 8">
            <a:extLst>
              <a:ext uri="{FF2B5EF4-FFF2-40B4-BE49-F238E27FC236}">
                <a16:creationId xmlns="" xmlns:a16="http://schemas.microsoft.com/office/drawing/2014/main" id="{FD5FDEAE-9BFF-CCCA-CBCE-990B0815DB4E}"/>
              </a:ext>
            </a:extLst>
          </p:cNvPr>
          <p:cNvSpPr txBox="1"/>
          <p:nvPr/>
        </p:nvSpPr>
        <p:spPr>
          <a:xfrm>
            <a:off x="6795433" y="1011747"/>
            <a:ext cx="3067275" cy="830997"/>
          </a:xfrm>
          <a:prstGeom prst="rect">
            <a:avLst/>
          </a:prstGeom>
          <a:noFill/>
        </p:spPr>
        <p:txBody>
          <a:bodyPr wrap="square">
            <a:spAutoFit/>
          </a:bodyPr>
          <a:lstStyle/>
          <a:p>
            <a:pPr marL="285750" indent="-285750">
              <a:buSzPct val="96000"/>
              <a:buFont typeface="Wingdings" panose="05000000000000000000" pitchFamily="2" charset="2"/>
              <a:buChar char="u"/>
            </a:pPr>
            <a:r>
              <a:rPr lang="zh-CN" altLang="en-US" sz="1600" dirty="0" smtClean="0">
                <a:solidFill>
                  <a:srgbClr val="C00000"/>
                </a:solidFill>
                <a:latin typeface="微软雅黑" panose="020B0503020204020204" pitchFamily="34" charset="-122"/>
                <a:ea typeface="微软雅黑" panose="020B0503020204020204" pitchFamily="34" charset="-122"/>
              </a:rPr>
              <a:t>云</a:t>
            </a:r>
            <a:r>
              <a:rPr lang="zh-CN" altLang="en-US" sz="1600" dirty="0">
                <a:solidFill>
                  <a:srgbClr val="C00000"/>
                </a:solidFill>
                <a:latin typeface="微软雅黑" panose="020B0503020204020204" pitchFamily="34" charset="-122"/>
                <a:ea typeface="微软雅黑" panose="020B0503020204020204" pitchFamily="34" charset="-122"/>
              </a:rPr>
              <a:t>层形态复杂具有多样性</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a:buSzPct val="96000"/>
              <a:buFont typeface="Wingdings" panose="05000000000000000000" pitchFamily="2" charset="2"/>
              <a:buChar char="u"/>
            </a:pPr>
            <a:r>
              <a:rPr lang="zh-CN" altLang="en-US" sz="1600" dirty="0" smtClean="0">
                <a:solidFill>
                  <a:srgbClr val="C00000"/>
                </a:solidFill>
                <a:latin typeface="微软雅黑" panose="020B0503020204020204" pitchFamily="34" charset="-122"/>
                <a:ea typeface="微软雅黑" panose="020B0503020204020204" pitchFamily="34" charset="-122"/>
              </a:rPr>
              <a:t>地物信息退化机理不明确</a:t>
            </a:r>
            <a:endParaRPr lang="en-US" altLang="zh-CN" sz="1600" dirty="0" smtClean="0">
              <a:solidFill>
                <a:srgbClr val="C00000"/>
              </a:solidFill>
              <a:latin typeface="微软雅黑" panose="020B0503020204020204" pitchFamily="34" charset="-122"/>
              <a:ea typeface="微软雅黑" panose="020B0503020204020204" pitchFamily="34" charset="-122"/>
            </a:endParaRPr>
          </a:p>
          <a:p>
            <a:pPr marL="285750" indent="-285750">
              <a:buSzPct val="96000"/>
              <a:buFont typeface="Wingdings" panose="05000000000000000000" pitchFamily="2" charset="2"/>
              <a:buChar char="u"/>
            </a:pPr>
            <a:r>
              <a:rPr lang="zh-CN" altLang="en-US" sz="1600" dirty="0" smtClean="0">
                <a:solidFill>
                  <a:srgbClr val="C00000"/>
                </a:solidFill>
                <a:latin typeface="微软雅黑" panose="020B0503020204020204" pitchFamily="34" charset="-122"/>
                <a:ea typeface="微软雅黑" panose="020B0503020204020204" pitchFamily="34" charset="-122"/>
              </a:rPr>
              <a:t>缺</a:t>
            </a:r>
            <a:r>
              <a:rPr lang="zh-CN" altLang="en-US" sz="1600" dirty="0">
                <a:solidFill>
                  <a:srgbClr val="C00000"/>
                </a:solidFill>
                <a:latin typeface="微软雅黑" panose="020B0503020204020204" pitchFamily="34" charset="-122"/>
                <a:ea typeface="微软雅黑" panose="020B0503020204020204" pitchFamily="34" charset="-122"/>
              </a:rPr>
              <a:t>乏有效端到端评估数据</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 xmlns:a16="http://schemas.microsoft.com/office/drawing/2014/main" id="{4F7146C7-0450-CD31-8D22-0A00648AE14E}"/>
              </a:ext>
            </a:extLst>
          </p:cNvPr>
          <p:cNvSpPr/>
          <p:nvPr/>
        </p:nvSpPr>
        <p:spPr>
          <a:xfrm>
            <a:off x="217721" y="69692"/>
            <a:ext cx="9978332" cy="892552"/>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a:solidFill>
                  <a:srgbClr val="333333"/>
                </a:solidFill>
                <a:effectLst/>
                <a:latin typeface="微软雅黑" panose="020B0503020204020204" pitchFamily="34" charset="-122"/>
                <a:ea typeface="微软雅黑" panose="020B0503020204020204" pitchFamily="34" charset="-122"/>
              </a:rPr>
              <a:t>1 </a:t>
            </a:r>
            <a:r>
              <a:rPr lang="zh-CN" altLang="en-US" sz="2800" dirty="0">
                <a:solidFill>
                  <a:srgbClr val="333333"/>
                </a:solidFill>
                <a:latin typeface="微软雅黑" panose="020B0503020204020204" pitchFamily="34" charset="-122"/>
                <a:ea typeface="微软雅黑" panose="020B0503020204020204" pitchFamily="34" charset="-122"/>
              </a:rPr>
              <a:t>空天地一体化的实时智能感知系统</a:t>
            </a:r>
            <a:r>
              <a:rPr lang="zh-CN" altLang="en-US" sz="2400" dirty="0">
                <a:solidFill>
                  <a:srgbClr val="333333"/>
                </a:solidFill>
                <a:latin typeface="微软雅黑" panose="020B0503020204020204" pitchFamily="34" charset="-122"/>
                <a:ea typeface="微软雅黑" panose="020B0503020204020204" pitchFamily="34" charset="-122"/>
              </a:rPr>
              <a:t>：</a:t>
            </a:r>
            <a:endParaRPr lang="en-US" altLang="zh-CN" sz="2400" dirty="0">
              <a:solidFill>
                <a:srgbClr val="333333"/>
              </a:solidFill>
              <a:latin typeface="微软雅黑" panose="020B0503020204020204" pitchFamily="34" charset="-122"/>
              <a:ea typeface="微软雅黑" panose="020B0503020204020204" pitchFamily="34" charset="-122"/>
            </a:endParaRPr>
          </a:p>
          <a:p>
            <a:pPr>
              <a:tabLst>
                <a:tab pos="982663" algn="l"/>
              </a:tabLst>
            </a:pPr>
            <a:r>
              <a:rPr lang="en-US" altLang="zh-CN" sz="2400" b="1" dirty="0">
                <a:solidFill>
                  <a:srgbClr val="333333"/>
                </a:solidFill>
                <a:latin typeface="微软雅黑" panose="020B0503020204020204" pitchFamily="34" charset="-122"/>
                <a:ea typeface="微软雅黑" panose="020B0503020204020204" pitchFamily="34" charset="-122"/>
              </a:rPr>
              <a:t>	</a:t>
            </a:r>
            <a:r>
              <a:rPr lang="zh-CN" altLang="en-US" sz="2400" b="1" dirty="0">
                <a:solidFill>
                  <a:srgbClr val="333333"/>
                </a:solidFill>
                <a:latin typeface="微软雅黑" panose="020B0503020204020204" pitchFamily="34" charset="-122"/>
                <a:ea typeface="微软雅黑" panose="020B0503020204020204" pitchFamily="34" charset="-122"/>
              </a:rPr>
              <a:t>子课</a:t>
            </a:r>
            <a:r>
              <a:rPr lang="zh-CN" altLang="en-US" sz="2400" b="1" dirty="0" smtClean="0">
                <a:solidFill>
                  <a:srgbClr val="333333"/>
                </a:solidFill>
                <a:latin typeface="微软雅黑" panose="020B0503020204020204" pitchFamily="34" charset="-122"/>
                <a:ea typeface="微软雅黑" panose="020B0503020204020204" pitchFamily="34" charset="-122"/>
              </a:rPr>
              <a:t>题</a:t>
            </a:r>
            <a:r>
              <a:rPr lang="en-US" altLang="zh-CN" sz="2400" b="1" dirty="0" smtClean="0">
                <a:solidFill>
                  <a:srgbClr val="333333"/>
                </a:solidFill>
                <a:latin typeface="微软雅黑" panose="020B0503020204020204" pitchFamily="34" charset="-122"/>
                <a:ea typeface="微软雅黑" panose="020B0503020204020204" pitchFamily="34" charset="-122"/>
              </a:rPr>
              <a:t>6</a:t>
            </a:r>
            <a:r>
              <a:rPr lang="zh-CN" altLang="en-US" sz="2400" b="1" dirty="0" smtClean="0">
                <a:solidFill>
                  <a:srgbClr val="333333"/>
                </a:solidFill>
                <a:latin typeface="微软雅黑" panose="020B0503020204020204" pitchFamily="34" charset="-122"/>
                <a:ea typeface="微软雅黑" panose="020B0503020204020204" pitchFamily="34" charset="-122"/>
              </a:rPr>
              <a:t>：</a:t>
            </a:r>
            <a:r>
              <a:rPr lang="zh-CN" altLang="en-US" sz="2400" b="1" dirty="0">
                <a:solidFill>
                  <a:srgbClr val="333333"/>
                </a:solidFill>
                <a:latin typeface="微软雅黑" panose="020B0503020204020204" pitchFamily="34" charset="-122"/>
                <a:ea typeface="微软雅黑" panose="020B0503020204020204" pitchFamily="34" charset="-122"/>
              </a:rPr>
              <a:t>针对端到端任务的遥感图像去云</a:t>
            </a:r>
          </a:p>
        </p:txBody>
      </p:sp>
      <p:sp>
        <p:nvSpPr>
          <p:cNvPr id="11" name="文本框 10">
            <a:extLst>
              <a:ext uri="{FF2B5EF4-FFF2-40B4-BE49-F238E27FC236}">
                <a16:creationId xmlns="" xmlns:a16="http://schemas.microsoft.com/office/drawing/2014/main" id="{818CF647-C0CA-EAB3-3B8C-8AC5E2ECA5DB}"/>
              </a:ext>
            </a:extLst>
          </p:cNvPr>
          <p:cNvSpPr txBox="1"/>
          <p:nvPr/>
        </p:nvSpPr>
        <p:spPr>
          <a:xfrm>
            <a:off x="5497122" y="6097343"/>
            <a:ext cx="3631918"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参与人员 </a:t>
            </a:r>
            <a:r>
              <a:rPr lang="en-US" altLang="zh-CN"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王子尧（博一）</a:t>
            </a:r>
            <a:endParaRPr lang="en-US" altLang="zh-CN" sz="1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 xmlns:a16="http://schemas.microsoft.com/office/drawing/2014/main" id="{3547A150-76E0-CD08-B3A5-8FEF39A8EFCF}"/>
              </a:ext>
            </a:extLst>
          </p:cNvPr>
          <p:cNvSpPr txBox="1"/>
          <p:nvPr/>
        </p:nvSpPr>
        <p:spPr>
          <a:xfrm>
            <a:off x="7659602" y="172372"/>
            <a:ext cx="2398798" cy="369332"/>
          </a:xfrm>
          <a:prstGeom prst="rect">
            <a:avLst/>
          </a:prstGeom>
          <a:noFill/>
        </p:spPr>
        <p:txBody>
          <a:bodyPr wrap="none" rtlCol="0">
            <a:spAutoFit/>
          </a:bodyPr>
          <a:lstStyle/>
          <a:p>
            <a:r>
              <a:rPr lang="en-US" altLang="zh-CN" b="1" dirty="0">
                <a:solidFill>
                  <a:srgbClr val="C00000"/>
                </a:solidFill>
              </a:rPr>
              <a:t>Funded by </a:t>
            </a:r>
            <a:r>
              <a:rPr lang="zh-CN" altLang="en-US" b="1" dirty="0">
                <a:solidFill>
                  <a:srgbClr val="C00000"/>
                </a:solidFill>
              </a:rPr>
              <a:t>联合实验室</a:t>
            </a:r>
          </a:p>
        </p:txBody>
      </p:sp>
      <p:sp>
        <p:nvSpPr>
          <p:cNvPr id="14" name="矩形 13">
            <a:extLst>
              <a:ext uri="{FF2B5EF4-FFF2-40B4-BE49-F238E27FC236}">
                <a16:creationId xmlns="" xmlns:a16="http://schemas.microsoft.com/office/drawing/2014/main" id="{59008F10-DAF2-3373-0577-54D7270B200A}"/>
              </a:ext>
            </a:extLst>
          </p:cNvPr>
          <p:cNvSpPr/>
          <p:nvPr/>
        </p:nvSpPr>
        <p:spPr>
          <a:xfrm>
            <a:off x="5568922" y="1880539"/>
            <a:ext cx="4069740" cy="800219"/>
          </a:xfrm>
          <a:prstGeom prst="rect">
            <a:avLst/>
          </a:prstGeom>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数据源</a:t>
            </a:r>
            <a:r>
              <a:rPr lang="zh-CN" altLang="en-US" sz="1400" b="1" dirty="0">
                <a:solidFill>
                  <a:srgbClr val="0000FF"/>
                </a:solidFill>
                <a:latin typeface="微软雅黑" panose="020B0503020204020204" pitchFamily="34" charset="-122"/>
                <a:ea typeface="微软雅黑" panose="020B0503020204020204" pitchFamily="34" charset="-122"/>
              </a:rPr>
              <a:t>：</a:t>
            </a:r>
            <a:endParaRPr lang="en-US" altLang="zh-CN" sz="1400" dirty="0">
              <a:solidFill>
                <a:srgbClr val="0000FF"/>
              </a:solidFill>
              <a:latin typeface="微软雅黑" panose="020B0503020204020204" pitchFamily="34" charset="-122"/>
              <a:ea typeface="微软雅黑" panose="020B0503020204020204" pitchFamily="34" charset="-122"/>
            </a:endParaRPr>
          </a:p>
          <a:p>
            <a:pPr marL="216000" indent="-2160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自</a:t>
            </a:r>
            <a:r>
              <a:rPr lang="zh-CN" altLang="en-US" sz="1400" dirty="0" smtClean="0">
                <a:latin typeface="微软雅黑" panose="020B0503020204020204" pitchFamily="34" charset="-122"/>
                <a:ea typeface="微软雅黑" panose="020B0503020204020204" pitchFamily="34" charset="-122"/>
              </a:rPr>
              <a:t>主研发高清数</a:t>
            </a:r>
            <a:r>
              <a:rPr lang="zh-CN" altLang="en-US" sz="1400" dirty="0">
                <a:latin typeface="微软雅黑" panose="020B0503020204020204" pitchFamily="34" charset="-122"/>
                <a:ea typeface="微软雅黑" panose="020B0503020204020204" pitchFamily="34" charset="-122"/>
              </a:rPr>
              <a:t>据</a:t>
            </a:r>
            <a:r>
              <a:rPr lang="zh-CN" altLang="en-US" sz="1400" dirty="0" smtClean="0">
                <a:latin typeface="微软雅黑" panose="020B0503020204020204" pitchFamily="34" charset="-122"/>
                <a:ea typeface="微软雅黑" panose="020B0503020204020204" pitchFamily="34" charset="-122"/>
              </a:rPr>
              <a:t>集（</a:t>
            </a:r>
            <a:r>
              <a:rPr lang="en-US" altLang="zh-CN" sz="1400" dirty="0" smtClean="0">
                <a:latin typeface="微软雅黑" panose="020B0503020204020204" pitchFamily="34" charset="-122"/>
                <a:ea typeface="微软雅黑" panose="020B0503020204020204" pitchFamily="34" charset="-122"/>
              </a:rPr>
              <a:t>30</a:t>
            </a:r>
            <a:r>
              <a:rPr lang="zh-CN" altLang="en-US" sz="1400" dirty="0">
                <a:latin typeface="微软雅黑" panose="020B0503020204020204" pitchFamily="34" charset="-122"/>
                <a:ea typeface="微软雅黑" panose="020B0503020204020204" pitchFamily="34" charset="-122"/>
              </a:rPr>
              <a:t>厘</a:t>
            </a:r>
            <a:r>
              <a:rPr lang="zh-CN" altLang="en-US" sz="1400" dirty="0" smtClean="0">
                <a:latin typeface="微软雅黑" panose="020B0503020204020204" pitchFamily="34" charset="-122"/>
                <a:ea typeface="微软雅黑" panose="020B0503020204020204" pitchFamily="34" charset="-122"/>
              </a:rPr>
              <a:t>米空间分辨率）：</a:t>
            </a:r>
            <a:r>
              <a:rPr lang="zh-CN" altLang="en-US" sz="1400" dirty="0">
                <a:latin typeface="微软雅黑" panose="020B0503020204020204" pitchFamily="34" charset="-122"/>
                <a:ea typeface="微软雅黑" panose="020B0503020204020204" pitchFamily="34" charset="-122"/>
              </a:rPr>
              <a:t>有云图、无云图、分类标签</a:t>
            </a:r>
            <a:endParaRPr lang="en-GB" altLang="zh-CN" sz="1400" dirty="0">
              <a:latin typeface="微软雅黑" panose="020B0503020204020204" pitchFamily="34" charset="-122"/>
              <a:ea typeface="微软雅黑" panose="020B0503020204020204" pitchFamily="34" charset="-122"/>
            </a:endParaRPr>
          </a:p>
        </p:txBody>
      </p:sp>
      <p:sp>
        <p:nvSpPr>
          <p:cNvPr id="20" name="文本框 38">
            <a:extLst>
              <a:ext uri="{FF2B5EF4-FFF2-40B4-BE49-F238E27FC236}">
                <a16:creationId xmlns="" xmlns:a16="http://schemas.microsoft.com/office/drawing/2014/main" id="{AC04C723-F521-F6D1-A8B9-480E5D2BD4BE}"/>
              </a:ext>
            </a:extLst>
          </p:cNvPr>
          <p:cNvSpPr txBox="1"/>
          <p:nvPr/>
        </p:nvSpPr>
        <p:spPr>
          <a:xfrm>
            <a:off x="451260" y="2533383"/>
            <a:ext cx="1102979" cy="338554"/>
          </a:xfrm>
          <a:prstGeom prst="rect">
            <a:avLst/>
          </a:prstGeom>
          <a:noFill/>
        </p:spPr>
        <p:txBody>
          <a:bodyPr wrap="square">
            <a:spAutoFit/>
          </a:bodyPr>
          <a:lstStyle/>
          <a:p>
            <a:pPr algn="ctr"/>
            <a:r>
              <a:rPr lang="zh-CN" altLang="en-US" sz="1600" b="1" i="0" dirty="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rPr>
              <a:t>研究内容</a:t>
            </a:r>
          </a:p>
        </p:txBody>
      </p:sp>
      <p:pic>
        <p:nvPicPr>
          <p:cNvPr id="21" name="图片 20">
            <a:extLst>
              <a:ext uri="{FF2B5EF4-FFF2-40B4-BE49-F238E27FC236}">
                <a16:creationId xmlns="" xmlns:a16="http://schemas.microsoft.com/office/drawing/2014/main" id="{9AC429E5-34BA-4917-0DE7-6D155A28CC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4143" y="3615936"/>
            <a:ext cx="845482" cy="845482"/>
          </a:xfrm>
          <a:prstGeom prst="rect">
            <a:avLst/>
          </a:prstGeom>
        </p:spPr>
      </p:pic>
      <p:pic>
        <p:nvPicPr>
          <p:cNvPr id="23" name="图片 22">
            <a:extLst>
              <a:ext uri="{FF2B5EF4-FFF2-40B4-BE49-F238E27FC236}">
                <a16:creationId xmlns="" xmlns:a16="http://schemas.microsoft.com/office/drawing/2014/main" id="{47C8510D-5F72-24F9-5FA4-CDAD9E5E6F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14143" y="2736797"/>
            <a:ext cx="845482" cy="845482"/>
          </a:xfrm>
          <a:prstGeom prst="rect">
            <a:avLst/>
          </a:prstGeom>
        </p:spPr>
      </p:pic>
      <p:pic>
        <p:nvPicPr>
          <p:cNvPr id="29" name="图片 28">
            <a:extLst>
              <a:ext uri="{FF2B5EF4-FFF2-40B4-BE49-F238E27FC236}">
                <a16:creationId xmlns="" xmlns:a16="http://schemas.microsoft.com/office/drawing/2014/main" id="{B505C9D8-E4FD-ED54-EB59-99CA0E10BF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97448" y="2736797"/>
            <a:ext cx="845482" cy="845482"/>
          </a:xfrm>
          <a:prstGeom prst="rect">
            <a:avLst/>
          </a:prstGeom>
        </p:spPr>
      </p:pic>
      <p:pic>
        <p:nvPicPr>
          <p:cNvPr id="31" name="图片 30">
            <a:extLst>
              <a:ext uri="{FF2B5EF4-FFF2-40B4-BE49-F238E27FC236}">
                <a16:creationId xmlns="" xmlns:a16="http://schemas.microsoft.com/office/drawing/2014/main" id="{8DBF3CE1-8C5A-E062-6AD9-F1FBEE5EA05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97448" y="3615936"/>
            <a:ext cx="845482" cy="845482"/>
          </a:xfrm>
          <a:prstGeom prst="rect">
            <a:avLst/>
          </a:prstGeom>
        </p:spPr>
      </p:pic>
      <p:pic>
        <p:nvPicPr>
          <p:cNvPr id="33" name="图片 32">
            <a:extLst>
              <a:ext uri="{FF2B5EF4-FFF2-40B4-BE49-F238E27FC236}">
                <a16:creationId xmlns="" xmlns:a16="http://schemas.microsoft.com/office/drawing/2014/main" id="{1674FB63-D5F2-4F95-43A7-9ED65E5BD1C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54468" y="2736797"/>
            <a:ext cx="845482" cy="845482"/>
          </a:xfrm>
          <a:prstGeom prst="rect">
            <a:avLst/>
          </a:prstGeom>
        </p:spPr>
      </p:pic>
      <p:pic>
        <p:nvPicPr>
          <p:cNvPr id="35" name="图片 34">
            <a:extLst>
              <a:ext uri="{FF2B5EF4-FFF2-40B4-BE49-F238E27FC236}">
                <a16:creationId xmlns="" xmlns:a16="http://schemas.microsoft.com/office/drawing/2014/main" id="{FD578B36-06F7-A8EB-083A-BE1EC8C664C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54468" y="3615936"/>
            <a:ext cx="845482" cy="845482"/>
          </a:xfrm>
          <a:prstGeom prst="rect">
            <a:avLst/>
          </a:prstGeom>
        </p:spPr>
      </p:pic>
      <p:pic>
        <p:nvPicPr>
          <p:cNvPr id="37" name="图片 36">
            <a:extLst>
              <a:ext uri="{FF2B5EF4-FFF2-40B4-BE49-F238E27FC236}">
                <a16:creationId xmlns="" xmlns:a16="http://schemas.microsoft.com/office/drawing/2014/main" id="{95CACF28-16FB-8734-771D-666A687136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37773" y="2736797"/>
            <a:ext cx="845482" cy="845482"/>
          </a:xfrm>
          <a:prstGeom prst="rect">
            <a:avLst/>
          </a:prstGeom>
        </p:spPr>
      </p:pic>
      <p:pic>
        <p:nvPicPr>
          <p:cNvPr id="39" name="图片 38">
            <a:extLst>
              <a:ext uri="{FF2B5EF4-FFF2-40B4-BE49-F238E27FC236}">
                <a16:creationId xmlns="" xmlns:a16="http://schemas.microsoft.com/office/drawing/2014/main" id="{A8CEC362-989F-D662-148B-B73565BBBE5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37773" y="3615936"/>
            <a:ext cx="845482" cy="845482"/>
          </a:xfrm>
          <a:prstGeom prst="rect">
            <a:avLst/>
          </a:prstGeom>
        </p:spPr>
      </p:pic>
      <p:sp>
        <p:nvSpPr>
          <p:cNvPr id="41" name="文本框 40">
            <a:extLst>
              <a:ext uri="{FF2B5EF4-FFF2-40B4-BE49-F238E27FC236}">
                <a16:creationId xmlns="" xmlns:a16="http://schemas.microsoft.com/office/drawing/2014/main" id="{8D8D15E3-53FB-C8EC-A40F-0D7F56D04173}"/>
              </a:ext>
            </a:extLst>
          </p:cNvPr>
          <p:cNvSpPr txBox="1"/>
          <p:nvPr/>
        </p:nvSpPr>
        <p:spPr>
          <a:xfrm rot="16200000">
            <a:off x="5441786" y="2959517"/>
            <a:ext cx="613569" cy="261610"/>
          </a:xfrm>
          <a:prstGeom prst="rect">
            <a:avLst/>
          </a:prstGeom>
          <a:noFill/>
        </p:spPr>
        <p:txBody>
          <a:bodyPr wrap="square">
            <a:spAutoFit/>
          </a:bodyPr>
          <a:lstStyle/>
          <a:p>
            <a:r>
              <a:rPr lang="zh-CN" altLang="en-US" sz="1100" dirty="0">
                <a:latin typeface="微软雅黑" panose="020B0503020204020204" pitchFamily="34" charset="-122"/>
                <a:ea typeface="微软雅黑" panose="020B0503020204020204" pitchFamily="34" charset="-122"/>
              </a:rPr>
              <a:t>有云图</a:t>
            </a:r>
            <a:endParaRPr lang="zh-CN" altLang="en-US" sz="1100" dirty="0"/>
          </a:p>
        </p:txBody>
      </p:sp>
      <p:sp>
        <p:nvSpPr>
          <p:cNvPr id="42" name="文本框 41">
            <a:extLst>
              <a:ext uri="{FF2B5EF4-FFF2-40B4-BE49-F238E27FC236}">
                <a16:creationId xmlns="" xmlns:a16="http://schemas.microsoft.com/office/drawing/2014/main" id="{A23E77E3-2BA6-13ED-216B-ADE14DA96B3C}"/>
              </a:ext>
            </a:extLst>
          </p:cNvPr>
          <p:cNvSpPr txBox="1"/>
          <p:nvPr/>
        </p:nvSpPr>
        <p:spPr>
          <a:xfrm rot="16200000">
            <a:off x="5436528" y="3907872"/>
            <a:ext cx="613569" cy="261610"/>
          </a:xfrm>
          <a:prstGeom prst="rect">
            <a:avLst/>
          </a:prstGeom>
          <a:noFill/>
        </p:spPr>
        <p:txBody>
          <a:bodyPr wrap="square">
            <a:spAutoFit/>
          </a:bodyPr>
          <a:lstStyle/>
          <a:p>
            <a:r>
              <a:rPr lang="zh-CN" altLang="en-US" sz="1100" dirty="0">
                <a:latin typeface="微软雅黑" panose="020B0503020204020204" pitchFamily="34" charset="-122"/>
                <a:ea typeface="微软雅黑" panose="020B0503020204020204" pitchFamily="34" charset="-122"/>
              </a:rPr>
              <a:t>无云图</a:t>
            </a:r>
            <a:endParaRPr lang="zh-CN" altLang="en-US" sz="1100" dirty="0"/>
          </a:p>
        </p:txBody>
      </p:sp>
      <p:sp>
        <p:nvSpPr>
          <p:cNvPr id="45" name="文本框 44">
            <a:extLst>
              <a:ext uri="{FF2B5EF4-FFF2-40B4-BE49-F238E27FC236}">
                <a16:creationId xmlns="" xmlns:a16="http://schemas.microsoft.com/office/drawing/2014/main" id="{90D2A4F8-0B9C-1D6A-8BAE-38FA1B15C0CB}"/>
              </a:ext>
            </a:extLst>
          </p:cNvPr>
          <p:cNvSpPr txBox="1"/>
          <p:nvPr/>
        </p:nvSpPr>
        <p:spPr>
          <a:xfrm>
            <a:off x="6336884" y="4451841"/>
            <a:ext cx="917098" cy="261610"/>
          </a:xfrm>
          <a:prstGeom prst="rect">
            <a:avLst/>
          </a:prstGeom>
          <a:noFill/>
        </p:spPr>
        <p:txBody>
          <a:bodyPr wrap="square">
            <a:spAutoFit/>
          </a:bodyPr>
          <a:lstStyle/>
          <a:p>
            <a:r>
              <a:rPr lang="zh-CN" altLang="en-US" sz="1100" dirty="0">
                <a:latin typeface="微软雅黑" panose="020B0503020204020204" pitchFamily="34" charset="-122"/>
                <a:ea typeface="微软雅黑" panose="020B0503020204020204" pitchFamily="34" charset="-122"/>
              </a:rPr>
              <a:t>可见光通道</a:t>
            </a:r>
            <a:endParaRPr lang="zh-CN" altLang="en-US" sz="1100" dirty="0"/>
          </a:p>
        </p:txBody>
      </p:sp>
      <p:sp>
        <p:nvSpPr>
          <p:cNvPr id="46" name="文本框 45">
            <a:extLst>
              <a:ext uri="{FF2B5EF4-FFF2-40B4-BE49-F238E27FC236}">
                <a16:creationId xmlns="" xmlns:a16="http://schemas.microsoft.com/office/drawing/2014/main" id="{ABE20A76-A803-11FF-19A6-D457EB0EED5B}"/>
              </a:ext>
            </a:extLst>
          </p:cNvPr>
          <p:cNvSpPr txBox="1"/>
          <p:nvPr/>
        </p:nvSpPr>
        <p:spPr>
          <a:xfrm>
            <a:off x="8160313" y="4451841"/>
            <a:ext cx="917098" cy="261610"/>
          </a:xfrm>
          <a:prstGeom prst="rect">
            <a:avLst/>
          </a:prstGeom>
          <a:noFill/>
        </p:spPr>
        <p:txBody>
          <a:bodyPr wrap="square">
            <a:spAutoFit/>
          </a:bodyPr>
          <a:lstStyle/>
          <a:p>
            <a:r>
              <a:rPr lang="zh-CN" altLang="en-US" sz="1100" dirty="0">
                <a:latin typeface="微软雅黑" panose="020B0503020204020204" pitchFamily="34" charset="-122"/>
                <a:ea typeface="微软雅黑" panose="020B0503020204020204" pitchFamily="34" charset="-122"/>
              </a:rPr>
              <a:t>近红外通道</a:t>
            </a:r>
            <a:endParaRPr lang="zh-CN" altLang="en-US" sz="1100" dirty="0"/>
          </a:p>
        </p:txBody>
      </p:sp>
      <p:pic>
        <p:nvPicPr>
          <p:cNvPr id="47" name="图片 46">
            <a:extLst>
              <a:ext uri="{FF2B5EF4-FFF2-40B4-BE49-F238E27FC236}">
                <a16:creationId xmlns="" xmlns:a16="http://schemas.microsoft.com/office/drawing/2014/main" id="{503AEB17-E420-0DA1-7B7C-F286EA2842D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7670" y="2936465"/>
            <a:ext cx="2557622" cy="1061441"/>
          </a:xfrm>
          <a:prstGeom prst="rect">
            <a:avLst/>
          </a:prstGeom>
        </p:spPr>
      </p:pic>
      <p:pic>
        <p:nvPicPr>
          <p:cNvPr id="48" name="图片 47">
            <a:extLst>
              <a:ext uri="{FF2B5EF4-FFF2-40B4-BE49-F238E27FC236}">
                <a16:creationId xmlns="" xmlns:a16="http://schemas.microsoft.com/office/drawing/2014/main" id="{B2A70D37-CB22-7D62-DE83-155D8A484D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78086" y="2931965"/>
            <a:ext cx="1823735" cy="1078692"/>
          </a:xfrm>
          <a:prstGeom prst="rect">
            <a:avLst/>
          </a:prstGeom>
        </p:spPr>
      </p:pic>
      <p:sp>
        <p:nvSpPr>
          <p:cNvPr id="49" name="文本框 48">
            <a:extLst>
              <a:ext uri="{FF2B5EF4-FFF2-40B4-BE49-F238E27FC236}">
                <a16:creationId xmlns="" xmlns:a16="http://schemas.microsoft.com/office/drawing/2014/main" id="{3559CAA5-1906-42C2-AE96-8A4C99B08871}"/>
              </a:ext>
            </a:extLst>
          </p:cNvPr>
          <p:cNvSpPr txBox="1"/>
          <p:nvPr/>
        </p:nvSpPr>
        <p:spPr>
          <a:xfrm>
            <a:off x="1998679" y="2594100"/>
            <a:ext cx="1632410" cy="261610"/>
          </a:xfrm>
          <a:prstGeom prst="rect">
            <a:avLst/>
          </a:prstGeom>
          <a:noFill/>
        </p:spPr>
        <p:txBody>
          <a:bodyPr wrap="square">
            <a:spAutoFit/>
          </a:bodyPr>
          <a:lstStyle/>
          <a:p>
            <a:r>
              <a:rPr lang="en-US" altLang="zh-CN" sz="1100" dirty="0">
                <a:latin typeface="微软雅黑" panose="020B0503020204020204" pitchFamily="34" charset="-122"/>
                <a:ea typeface="微软雅黑" panose="020B0503020204020204" pitchFamily="34" charset="-122"/>
              </a:rPr>
              <a:t>(1)</a:t>
            </a:r>
            <a:r>
              <a:rPr lang="zh-CN" altLang="en-US" sz="1100" dirty="0">
                <a:latin typeface="微软雅黑" panose="020B0503020204020204" pitchFamily="34" charset="-122"/>
                <a:ea typeface="微软雅黑" panose="020B0503020204020204" pitchFamily="34" charset="-122"/>
              </a:rPr>
              <a:t>端到端任务除云框架</a:t>
            </a:r>
            <a:endParaRPr lang="zh-CN" altLang="en-US" sz="1100" dirty="0"/>
          </a:p>
        </p:txBody>
      </p:sp>
      <p:pic>
        <p:nvPicPr>
          <p:cNvPr id="61" name="图片 60">
            <a:extLst>
              <a:ext uri="{FF2B5EF4-FFF2-40B4-BE49-F238E27FC236}">
                <a16:creationId xmlns="" xmlns:a16="http://schemas.microsoft.com/office/drawing/2014/main" id="{4A6FCD30-A08D-4FEA-F747-58C07CDAE2C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69628" y="4332744"/>
            <a:ext cx="1823736" cy="1621515"/>
          </a:xfrm>
          <a:prstGeom prst="rect">
            <a:avLst/>
          </a:prstGeom>
        </p:spPr>
      </p:pic>
      <p:sp>
        <p:nvSpPr>
          <p:cNvPr id="65" name="文本框 64">
            <a:extLst>
              <a:ext uri="{FF2B5EF4-FFF2-40B4-BE49-F238E27FC236}">
                <a16:creationId xmlns="" xmlns:a16="http://schemas.microsoft.com/office/drawing/2014/main" id="{9142564D-90DC-399F-4DFF-5BCF880BD2E0}"/>
              </a:ext>
            </a:extLst>
          </p:cNvPr>
          <p:cNvSpPr txBox="1"/>
          <p:nvPr/>
        </p:nvSpPr>
        <p:spPr>
          <a:xfrm>
            <a:off x="1437057" y="4492930"/>
            <a:ext cx="1692546" cy="1384995"/>
          </a:xfrm>
          <a:prstGeom prst="rect">
            <a:avLst/>
          </a:prstGeom>
          <a:noFill/>
        </p:spPr>
        <p:txBody>
          <a:bodyPr wrap="square">
            <a:spAutoFit/>
          </a:bodyPr>
          <a:lstStyle/>
          <a:p>
            <a:r>
              <a:rPr lang="en-US" altLang="zh-CN" sz="1200" dirty="0"/>
              <a:t>Classification</a:t>
            </a:r>
          </a:p>
          <a:p>
            <a:endParaRPr lang="en-US" altLang="zh-CN" sz="1200" dirty="0"/>
          </a:p>
          <a:p>
            <a:endParaRPr lang="en-US" altLang="zh-CN" sz="1200" dirty="0"/>
          </a:p>
          <a:p>
            <a:r>
              <a:rPr lang="en-US" altLang="zh-CN" sz="1200" dirty="0"/>
              <a:t>Object Detection</a:t>
            </a:r>
            <a:endParaRPr lang="zh-CN" altLang="en-US" sz="1200" dirty="0"/>
          </a:p>
          <a:p>
            <a:endParaRPr lang="en-US" altLang="zh-CN" sz="1200" dirty="0"/>
          </a:p>
          <a:p>
            <a:endParaRPr lang="en-US" altLang="zh-CN" sz="1200" dirty="0"/>
          </a:p>
          <a:p>
            <a:r>
              <a:rPr lang="en-US" altLang="zh-CN" sz="1200" dirty="0"/>
              <a:t>Semantic Segmentation</a:t>
            </a:r>
            <a:endParaRPr lang="zh-CN" altLang="en-US" sz="1200" dirty="0"/>
          </a:p>
        </p:txBody>
      </p:sp>
      <p:cxnSp>
        <p:nvCxnSpPr>
          <p:cNvPr id="66" name="直接箭头连接符 65">
            <a:extLst>
              <a:ext uri="{FF2B5EF4-FFF2-40B4-BE49-F238E27FC236}">
                <a16:creationId xmlns="" xmlns:a16="http://schemas.microsoft.com/office/drawing/2014/main" id="{7F9C0F8A-2FB1-90BE-8682-C9B25046C917}"/>
              </a:ext>
            </a:extLst>
          </p:cNvPr>
          <p:cNvCxnSpPr>
            <a:cxnSpLocks/>
          </p:cNvCxnSpPr>
          <p:nvPr/>
        </p:nvCxnSpPr>
        <p:spPr>
          <a:xfrm>
            <a:off x="1325927" y="4386537"/>
            <a:ext cx="0" cy="14495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 xmlns:a16="http://schemas.microsoft.com/office/drawing/2014/main" id="{7F652AF1-CC27-4CA8-E671-ED86B6174182}"/>
              </a:ext>
            </a:extLst>
          </p:cNvPr>
          <p:cNvSpPr txBox="1"/>
          <p:nvPr/>
        </p:nvSpPr>
        <p:spPr>
          <a:xfrm>
            <a:off x="682263" y="4492930"/>
            <a:ext cx="639486" cy="276999"/>
          </a:xfrm>
          <a:prstGeom prst="rect">
            <a:avLst/>
          </a:prstGeom>
          <a:noFill/>
        </p:spPr>
        <p:txBody>
          <a:bodyPr wrap="square">
            <a:spAutoFit/>
          </a:bodyPr>
          <a:lstStyle/>
          <a:p>
            <a:pPr algn="ctr"/>
            <a:r>
              <a:rPr lang="en-US" altLang="zh-CN" sz="1200" dirty="0"/>
              <a:t>Coarse</a:t>
            </a:r>
          </a:p>
        </p:txBody>
      </p:sp>
      <p:sp>
        <p:nvSpPr>
          <p:cNvPr id="68" name="文本框 67">
            <a:extLst>
              <a:ext uri="{FF2B5EF4-FFF2-40B4-BE49-F238E27FC236}">
                <a16:creationId xmlns="" xmlns:a16="http://schemas.microsoft.com/office/drawing/2014/main" id="{C941BEAC-1BD6-8B4D-36DC-7F9170B6E23B}"/>
              </a:ext>
            </a:extLst>
          </p:cNvPr>
          <p:cNvSpPr txBox="1"/>
          <p:nvPr/>
        </p:nvSpPr>
        <p:spPr>
          <a:xfrm>
            <a:off x="695380" y="5584508"/>
            <a:ext cx="449403" cy="276999"/>
          </a:xfrm>
          <a:prstGeom prst="rect">
            <a:avLst/>
          </a:prstGeom>
          <a:noFill/>
        </p:spPr>
        <p:txBody>
          <a:bodyPr wrap="square">
            <a:spAutoFit/>
          </a:bodyPr>
          <a:lstStyle/>
          <a:p>
            <a:pPr algn="ctr"/>
            <a:r>
              <a:rPr lang="en-US" altLang="zh-CN" sz="1200" dirty="0"/>
              <a:t>Fine</a:t>
            </a:r>
          </a:p>
        </p:txBody>
      </p:sp>
      <p:sp>
        <p:nvSpPr>
          <p:cNvPr id="69" name="文本框 68">
            <a:extLst>
              <a:ext uri="{FF2B5EF4-FFF2-40B4-BE49-F238E27FC236}">
                <a16:creationId xmlns="" xmlns:a16="http://schemas.microsoft.com/office/drawing/2014/main" id="{EFF7FE49-D7D8-784D-377D-218AB1874ED5}"/>
              </a:ext>
            </a:extLst>
          </p:cNvPr>
          <p:cNvSpPr txBox="1"/>
          <p:nvPr/>
        </p:nvSpPr>
        <p:spPr>
          <a:xfrm>
            <a:off x="1997916" y="4071134"/>
            <a:ext cx="1632410" cy="261610"/>
          </a:xfrm>
          <a:prstGeom prst="rect">
            <a:avLst/>
          </a:prstGeom>
          <a:noFill/>
        </p:spPr>
        <p:txBody>
          <a:bodyPr wrap="square">
            <a:spAutoFit/>
          </a:bodyPr>
          <a:lstStyle/>
          <a:p>
            <a:r>
              <a:rPr lang="en-US" altLang="zh-CN" sz="1100" dirty="0">
                <a:latin typeface="微软雅黑" panose="020B0503020204020204" pitchFamily="34" charset="-122"/>
                <a:ea typeface="微软雅黑" panose="020B0503020204020204" pitchFamily="34" charset="-122"/>
              </a:rPr>
              <a:t>(2)</a:t>
            </a:r>
            <a:r>
              <a:rPr lang="zh-CN" altLang="en-US" sz="1100" dirty="0">
                <a:latin typeface="微软雅黑" panose="020B0503020204020204" pitchFamily="34" charset="-122"/>
                <a:ea typeface="微软雅黑" panose="020B0503020204020204" pitchFamily="34" charset="-122"/>
              </a:rPr>
              <a:t>下游任务性能评估</a:t>
            </a:r>
            <a:endParaRPr lang="zh-CN" altLang="en-US" sz="1100" dirty="0"/>
          </a:p>
        </p:txBody>
      </p:sp>
      <p:sp>
        <p:nvSpPr>
          <p:cNvPr id="34" name="矩形 1"/>
          <p:cNvSpPr/>
          <p:nvPr/>
        </p:nvSpPr>
        <p:spPr>
          <a:xfrm>
            <a:off x="379461" y="6457228"/>
            <a:ext cx="9503645" cy="492443"/>
          </a:xfrm>
          <a:prstGeom prst="rect">
            <a:avLst/>
          </a:prstGeom>
        </p:spPr>
        <p:txBody>
          <a:bodyPr wrap="square">
            <a:spAutoFit/>
          </a:bodyPr>
          <a:lstStyle/>
          <a:p>
            <a:r>
              <a:rPr lang="en-US" altLang="zh-CN" sz="1300" dirty="0">
                <a:solidFill>
                  <a:srgbClr val="C00000"/>
                </a:solidFill>
              </a:rPr>
              <a:t>J. Sui, Y. Ma, W. Yang, X. Zhang, </a:t>
            </a:r>
            <a:r>
              <a:rPr lang="en-US" altLang="zh-CN" sz="1300" dirty="0" smtClean="0">
                <a:solidFill>
                  <a:srgbClr val="C00000"/>
                </a:solidFill>
              </a:rPr>
              <a:t>M.O</a:t>
            </a:r>
            <a:r>
              <a:rPr lang="en-US" altLang="zh-CN" sz="1300" dirty="0">
                <a:solidFill>
                  <a:srgbClr val="C00000"/>
                </a:solidFill>
              </a:rPr>
              <a:t>. </a:t>
            </a:r>
            <a:r>
              <a:rPr lang="en-US" altLang="zh-CN" sz="1300" dirty="0" smtClean="0">
                <a:solidFill>
                  <a:srgbClr val="C00000"/>
                </a:solidFill>
              </a:rPr>
              <a:t>Pun </a:t>
            </a:r>
            <a:r>
              <a:rPr lang="en-US" altLang="zh-CN" sz="1300" dirty="0">
                <a:solidFill>
                  <a:srgbClr val="C00000"/>
                </a:solidFill>
              </a:rPr>
              <a:t>and J. Liu, ``Diffusion Enhancement for Cloud Removal in Ultra-Resolution Remote Sensing Imagery", </a:t>
            </a:r>
            <a:r>
              <a:rPr lang="en-US" altLang="zh-CN" sz="1300" i="1" dirty="0" smtClean="0">
                <a:solidFill>
                  <a:srgbClr val="C00000"/>
                </a:solidFill>
              </a:rPr>
              <a:t>IEEE </a:t>
            </a:r>
            <a:r>
              <a:rPr lang="en-US" altLang="zh-CN" sz="1300" i="1" dirty="0">
                <a:solidFill>
                  <a:srgbClr val="C00000"/>
                </a:solidFill>
              </a:rPr>
              <a:t>Trans. on Geoscience and Remote </a:t>
            </a:r>
            <a:r>
              <a:rPr lang="en-US" altLang="zh-CN" sz="1300" i="1" dirty="0" smtClean="0">
                <a:solidFill>
                  <a:srgbClr val="C00000"/>
                </a:solidFill>
              </a:rPr>
              <a:t>Sensing</a:t>
            </a:r>
            <a:r>
              <a:rPr lang="en-US" altLang="zh-CN" sz="1300" dirty="0" smtClean="0">
                <a:solidFill>
                  <a:srgbClr val="C00000"/>
                </a:solidFill>
              </a:rPr>
              <a:t>, </a:t>
            </a:r>
            <a:r>
              <a:rPr lang="en-US" altLang="zh-CN" sz="1300" dirty="0">
                <a:solidFill>
                  <a:srgbClr val="C00000"/>
                </a:solidFill>
              </a:rPr>
              <a:t>vol. 62, pp. 1-14, 2024.</a:t>
            </a:r>
          </a:p>
        </p:txBody>
      </p:sp>
      <p:sp>
        <p:nvSpPr>
          <p:cNvPr id="36" name="文本框 18">
            <a:extLst>
              <a:ext uri="{FF2B5EF4-FFF2-40B4-BE49-F238E27FC236}">
                <a16:creationId xmlns="" xmlns:a16="http://schemas.microsoft.com/office/drawing/2014/main" id="{665BE297-2821-435A-8416-977695121C1D}"/>
              </a:ext>
            </a:extLst>
          </p:cNvPr>
          <p:cNvSpPr txBox="1"/>
          <p:nvPr/>
        </p:nvSpPr>
        <p:spPr>
          <a:xfrm>
            <a:off x="379460" y="6163821"/>
            <a:ext cx="8114755" cy="369332"/>
          </a:xfrm>
          <a:prstGeom prst="rect">
            <a:avLst/>
          </a:prstGeom>
          <a:noFill/>
        </p:spPr>
        <p:txBody>
          <a:bodyPr wrap="square">
            <a:spAutoFit/>
          </a:bodyPr>
          <a:lstStyle/>
          <a:p>
            <a:pPr algn="just"/>
            <a:r>
              <a:rPr lang="zh-CN" altLang="en-US" b="1" i="0" dirty="0" smtClean="0">
                <a:solidFill>
                  <a:srgbClr val="0000FF"/>
                </a:solidFill>
                <a:effectLst/>
                <a:latin typeface="微软雅黑" panose="020B0503020204020204" pitchFamily="34" charset="-122"/>
                <a:ea typeface="微软雅黑" panose="020B0503020204020204" pitchFamily="34" charset="-122"/>
                <a:cs typeface="Tahoma" panose="020B0604030504040204" pitchFamily="34" charset="0"/>
              </a:rPr>
              <a:t>研究</a:t>
            </a:r>
            <a:r>
              <a:rPr lang="zh-CN" altLang="en-US" b="1" dirty="0" smtClean="0">
                <a:solidFill>
                  <a:srgbClr val="0000FF"/>
                </a:solidFill>
                <a:latin typeface="微软雅黑" panose="020B0503020204020204" pitchFamily="34" charset="-122"/>
                <a:ea typeface="微软雅黑" panose="020B0503020204020204" pitchFamily="34" charset="-122"/>
              </a:rPr>
              <a:t>成果</a:t>
            </a:r>
            <a:r>
              <a:rPr lang="zh-CN" altLang="en-US" sz="1600" dirty="0" smtClean="0">
                <a:latin typeface="微软雅黑" panose="020B0503020204020204" pitchFamily="34" charset="-122"/>
                <a:ea typeface="微软雅黑" panose="020B0503020204020204" pitchFamily="34" charset="-122"/>
                <a:cs typeface="Tahoma" panose="020B0604030504040204" pitchFamily="34" charset="0"/>
              </a:rPr>
              <a:t>：</a:t>
            </a:r>
            <a:endParaRPr lang="zh-CN" altLang="en-US" sz="1600" dirty="0"/>
          </a:p>
        </p:txBody>
      </p:sp>
      <p:sp>
        <p:nvSpPr>
          <p:cNvPr id="2" name="Rectangle 1"/>
          <p:cNvSpPr/>
          <p:nvPr/>
        </p:nvSpPr>
        <p:spPr>
          <a:xfrm>
            <a:off x="5537147" y="1227892"/>
            <a:ext cx="1338828" cy="369332"/>
          </a:xfrm>
          <a:prstGeom prst="rect">
            <a:avLst/>
          </a:prstGeom>
        </p:spPr>
        <p:txBody>
          <a:bodyPr wrap="none">
            <a:spAutoFit/>
          </a:bodyPr>
          <a:lstStyle/>
          <a:p>
            <a:r>
              <a:rPr lang="zh-CN" altLang="en-US" b="1" dirty="0">
                <a:solidFill>
                  <a:srgbClr val="0000FF"/>
                </a:solidFill>
                <a:latin typeface="微软雅黑" panose="020B0503020204020204" pitchFamily="34" charset="-122"/>
                <a:ea typeface="微软雅黑" panose="020B0503020204020204" pitchFamily="34" charset="-122"/>
              </a:rPr>
              <a:t>主要挑战：</a:t>
            </a:r>
            <a:endParaRPr lang="en-US" altLang="zh-CN"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8789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utoShape 69">
            <a:extLst>
              <a:ext uri="{FF2B5EF4-FFF2-40B4-BE49-F238E27FC236}">
                <a16:creationId xmlns="" xmlns:a16="http://schemas.microsoft.com/office/drawing/2014/main" id="{389FC6C1-F866-4748-9B26-9A48D8007D66}"/>
              </a:ext>
            </a:extLst>
          </p:cNvPr>
          <p:cNvSpPr>
            <a:spLocks noChangeArrowheads="1"/>
          </p:cNvSpPr>
          <p:nvPr/>
        </p:nvSpPr>
        <p:spPr bwMode="auto">
          <a:xfrm>
            <a:off x="363284" y="3950208"/>
            <a:ext cx="4267498" cy="2454722"/>
          </a:xfrm>
          <a:prstGeom prst="roundRect">
            <a:avLst>
              <a:gd name="adj" fmla="val 6258"/>
            </a:avLst>
          </a:prstGeom>
          <a:solidFill>
            <a:schemeClr val="bg1"/>
          </a:solidFill>
          <a:ln w="19050">
            <a:solidFill>
              <a:srgbClr val="F78408"/>
            </a:solidFill>
            <a:round/>
            <a:headEnd/>
            <a:tailEnd/>
          </a:ln>
          <a:effectLst>
            <a:outerShdw dist="107763" dir="2700000" algn="ctr" rotWithShape="0">
              <a:srgbClr val="B3B3B3"/>
            </a:outerShdw>
          </a:effectLst>
        </p:spPr>
        <p:txBody>
          <a:bodyPr wrap="none" anchor="ctr"/>
          <a:lstStyle/>
          <a:p>
            <a:pPr algn="ctr"/>
            <a:endParaRPr kumimoji="1" lang="zh-TW" altLang="en-US" dirty="0">
              <a:solidFill>
                <a:srgbClr val="C00000"/>
              </a:solidFill>
              <a:ea typeface="AppleMyungjo" charset="-127"/>
            </a:endParaRPr>
          </a:p>
        </p:txBody>
      </p:sp>
      <p:sp>
        <p:nvSpPr>
          <p:cNvPr id="17" name="矩形 16">
            <a:extLst>
              <a:ext uri="{FF2B5EF4-FFF2-40B4-BE49-F238E27FC236}">
                <a16:creationId xmlns="" xmlns:a16="http://schemas.microsoft.com/office/drawing/2014/main" id="{24DE2945-4FA5-4CF7-9A33-839EAC3A4FA3}"/>
              </a:ext>
            </a:extLst>
          </p:cNvPr>
          <p:cNvSpPr/>
          <p:nvPr/>
        </p:nvSpPr>
        <p:spPr>
          <a:xfrm>
            <a:off x="257962" y="1315722"/>
            <a:ext cx="4834302" cy="255454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遥感视觉问答作为一种新兴的研究方向，旨在探索如何将遥感图像和文本信息进行有效的融合，对用户提出的自然语言问题作出准确的回答，提高地理信息的获取效率，并拓宽遥感技术的应用范围。</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传统上，遥感图像的处理主要依赖于计算机视觉技术。本研究结合自然语言处理技术，生成与遥感图像内容相关的自然语言描述，引入大语言模型进行数据融合及语义关系分析，以优化遥感图像分析和理解方式，提升问答准确率。</a:t>
            </a:r>
          </a:p>
        </p:txBody>
      </p:sp>
      <p:sp>
        <p:nvSpPr>
          <p:cNvPr id="23" name="矩形 22">
            <a:extLst>
              <a:ext uri="{FF2B5EF4-FFF2-40B4-BE49-F238E27FC236}">
                <a16:creationId xmlns="" xmlns:a16="http://schemas.microsoft.com/office/drawing/2014/main" id="{1F72621D-3600-4678-A791-8A841D63BB55}"/>
              </a:ext>
            </a:extLst>
          </p:cNvPr>
          <p:cNvSpPr/>
          <p:nvPr/>
        </p:nvSpPr>
        <p:spPr>
          <a:xfrm>
            <a:off x="4808098" y="5252119"/>
            <a:ext cx="5032581" cy="1677382"/>
          </a:xfrm>
          <a:prstGeom prst="rect">
            <a:avLst/>
          </a:prstGeom>
        </p:spPr>
        <p:txBody>
          <a:bodyPr wrap="square">
            <a:spAutoFit/>
          </a:bodyPr>
          <a:lstStyle/>
          <a:p>
            <a:pPr>
              <a:spcAft>
                <a:spcPts val="600"/>
              </a:spcAft>
            </a:pPr>
            <a:r>
              <a:rPr lang="zh-CN" altLang="en-US" b="1" dirty="0">
                <a:solidFill>
                  <a:srgbClr val="0000FF"/>
                </a:solidFill>
                <a:latin typeface="微软雅黑" panose="020B0503020204020204" pitchFamily="34" charset="-122"/>
                <a:ea typeface="微软雅黑" panose="020B0503020204020204" pitchFamily="34" charset="-122"/>
              </a:rPr>
              <a:t>研究方法</a:t>
            </a:r>
            <a:endParaRPr lang="zh-CN" altLang="en-US" sz="1600" dirty="0">
              <a:latin typeface="微软雅黑" panose="020B0503020204020204" pitchFamily="34" charset="-122"/>
              <a:ea typeface="微软雅黑" panose="020B0503020204020204" pitchFamily="34" charset="-122"/>
            </a:endParaRPr>
          </a:p>
          <a:p>
            <a:pPr marL="216000" indent="-2160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基于</a:t>
            </a:r>
            <a:r>
              <a:rPr lang="en-GB" altLang="zh-CN" sz="1600" dirty="0" err="1">
                <a:latin typeface="微软雅黑" panose="020B0503020204020204" pitchFamily="34" charset="-122"/>
                <a:ea typeface="微软雅黑" panose="020B0503020204020204" pitchFamily="34" charset="-122"/>
              </a:rPr>
              <a:t>ResNet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Transformer</a:t>
            </a:r>
            <a:r>
              <a:rPr lang="zh-CN" altLang="en-US" sz="1600" dirty="0">
                <a:latin typeface="微软雅黑" panose="020B0503020204020204" pitchFamily="34" charset="-122"/>
                <a:ea typeface="微软雅黑" panose="020B0503020204020204" pitchFamily="34" charset="-122"/>
              </a:rPr>
              <a:t>等深度学习方法，对遥感图像进行特征提取</a:t>
            </a:r>
            <a:endParaRPr lang="en-US" altLang="zh-CN" sz="1600" dirty="0">
              <a:latin typeface="微软雅黑" panose="020B0503020204020204" pitchFamily="34" charset="-122"/>
              <a:ea typeface="微软雅黑" panose="020B0503020204020204" pitchFamily="34" charset="-122"/>
            </a:endParaRPr>
          </a:p>
          <a:p>
            <a:pPr marL="216000" indent="-2160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Prompt</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LoRA</a:t>
            </a:r>
            <a:r>
              <a:rPr lang="zh-CN" altLang="en-US" sz="1600" dirty="0">
                <a:latin typeface="微软雅黑" panose="020B0503020204020204" pitchFamily="34" charset="-122"/>
                <a:ea typeface="微软雅黑" panose="020B0503020204020204" pitchFamily="34" charset="-122"/>
              </a:rPr>
              <a:t>等，对大语言模型进行微调，提升回答的质量</a:t>
            </a:r>
            <a:endParaRPr lang="en-US" altLang="zh-CN" sz="1600" dirty="0">
              <a:latin typeface="微软雅黑" panose="020B0503020204020204" pitchFamily="34" charset="-122"/>
              <a:ea typeface="微软雅黑" panose="020B0503020204020204" pitchFamily="34" charset="-122"/>
            </a:endParaRPr>
          </a:p>
          <a:p>
            <a:pPr marL="216000" indent="-21600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将模型应用于大规模数据，提升模型泛化能力</a:t>
            </a:r>
            <a:endParaRPr lang="en-US" altLang="zh-CN" sz="16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 xmlns:a16="http://schemas.microsoft.com/office/drawing/2014/main" id="{575735BF-6BFB-4A55-8547-81D4EFD59803}"/>
              </a:ext>
            </a:extLst>
          </p:cNvPr>
          <p:cNvSpPr txBox="1"/>
          <p:nvPr/>
        </p:nvSpPr>
        <p:spPr>
          <a:xfrm>
            <a:off x="282061" y="981550"/>
            <a:ext cx="5104434"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研究问题</a:t>
            </a:r>
            <a:endParaRPr lang="en-US" altLang="zh-CN" sz="1800" b="1" dirty="0">
              <a:solidFill>
                <a:srgbClr val="0000FF"/>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 xmlns:a16="http://schemas.microsoft.com/office/drawing/2014/main" id="{B2AED1F5-9AD3-4C25-9C9B-412A97FDD8CD}"/>
              </a:ext>
            </a:extLst>
          </p:cNvPr>
          <p:cNvSpPr txBox="1"/>
          <p:nvPr/>
        </p:nvSpPr>
        <p:spPr>
          <a:xfrm>
            <a:off x="4834378" y="3724242"/>
            <a:ext cx="5146298" cy="1184940"/>
          </a:xfrm>
          <a:prstGeom prst="rect">
            <a:avLst/>
          </a:prstGeom>
          <a:noFill/>
        </p:spPr>
        <p:txBody>
          <a:bodyPr wrap="square">
            <a:spAutoFit/>
          </a:bodyPr>
          <a:lstStyle/>
          <a:p>
            <a:pPr>
              <a:spcAft>
                <a:spcPts val="600"/>
              </a:spcAft>
            </a:pPr>
            <a:r>
              <a:rPr lang="zh-CN" altLang="en-US" sz="1800" b="1" dirty="0">
                <a:solidFill>
                  <a:srgbClr val="0000FF"/>
                </a:solidFill>
                <a:latin typeface="微软雅黑" panose="020B0503020204020204" pitchFamily="34" charset="-122"/>
                <a:ea typeface="微软雅黑" panose="020B0503020204020204" pitchFamily="34" charset="-122"/>
              </a:rPr>
              <a:t>主要挑战</a:t>
            </a:r>
            <a:endParaRPr lang="en-US" altLang="zh-CN" sz="1800" b="1" dirty="0">
              <a:solidFill>
                <a:srgbClr val="0000FF"/>
              </a:solidFill>
              <a:latin typeface="微软雅黑" panose="020B0503020204020204" pitchFamily="34" charset="-122"/>
              <a:ea typeface="微软雅黑" panose="020B0503020204020204" pitchFamily="34" charset="-122"/>
            </a:endParaRPr>
          </a:p>
          <a:p>
            <a:pPr marL="285750" indent="-285750">
              <a:buSzPct val="96000"/>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从图像中提取出文本特征</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a:buSzPct val="96000"/>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文本语义关系分析及特征融合</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a:buSzPct val="96000"/>
              <a:buFont typeface="Wingdings" panose="05000000000000000000" pitchFamily="2" charset="2"/>
              <a:buChar char="u"/>
            </a:pPr>
            <a:r>
              <a:rPr lang="zh-CN" altLang="en-US" sz="1600" dirty="0">
                <a:solidFill>
                  <a:srgbClr val="C00000"/>
                </a:solidFill>
                <a:latin typeface="微软雅黑" panose="020B0503020204020204" pitchFamily="34" charset="-122"/>
                <a:ea typeface="微软雅黑" panose="020B0503020204020204" pitchFamily="34" charset="-122"/>
              </a:rPr>
              <a:t>针对大规模的图像数据，要求模型有较强的泛化能力</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 xmlns:a16="http://schemas.microsoft.com/office/drawing/2014/main" id="{56FA8D5B-F675-40C4-920B-B00851BE9CC8}"/>
              </a:ext>
            </a:extLst>
          </p:cNvPr>
          <p:cNvSpPr txBox="1"/>
          <p:nvPr/>
        </p:nvSpPr>
        <p:spPr>
          <a:xfrm>
            <a:off x="363285" y="6547042"/>
            <a:ext cx="3323844" cy="369332"/>
          </a:xfrm>
          <a:prstGeom prst="rect">
            <a:avLst/>
          </a:prstGeom>
          <a:noFill/>
        </p:spPr>
        <p:txBody>
          <a:bodyPr wrap="square">
            <a:spAutoFit/>
          </a:bodyPr>
          <a:lstStyle/>
          <a:p>
            <a:r>
              <a:rPr lang="zh-CN" altLang="en-US" b="1" dirty="0">
                <a:solidFill>
                  <a:srgbClr val="0000FF"/>
                </a:solidFill>
                <a:latin typeface="微软雅黑" panose="020B0503020204020204" pitchFamily="34" charset="-122"/>
                <a:ea typeface="微软雅黑" panose="020B0503020204020204" pitchFamily="34" charset="-122"/>
              </a:rPr>
              <a:t>参与人员 </a:t>
            </a:r>
            <a:r>
              <a:rPr lang="en-US" altLang="zh-CN"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林可心</a:t>
            </a:r>
            <a:r>
              <a:rPr lang="zh-CN" altLang="en-US" sz="1600" dirty="0" smtClean="0">
                <a:latin typeface="微软雅黑" panose="020B0503020204020204" pitchFamily="34" charset="-122"/>
                <a:ea typeface="微软雅黑" panose="020B0503020204020204" pitchFamily="34" charset="-122"/>
              </a:rPr>
              <a:t>（科研助理）</a:t>
            </a:r>
            <a:endParaRPr lang="en-US" altLang="zh-CN" sz="1600" dirty="0">
              <a:latin typeface="微软雅黑" panose="020B0503020204020204" pitchFamily="34" charset="-122"/>
              <a:ea typeface="微软雅黑" panose="020B0503020204020204" pitchFamily="34" charset="-122"/>
            </a:endParaRPr>
          </a:p>
        </p:txBody>
      </p:sp>
      <p:sp>
        <p:nvSpPr>
          <p:cNvPr id="59" name="AutoShape 69">
            <a:extLst>
              <a:ext uri="{FF2B5EF4-FFF2-40B4-BE49-F238E27FC236}">
                <a16:creationId xmlns="" xmlns:a16="http://schemas.microsoft.com/office/drawing/2014/main" id="{EE32E7BD-1F3C-4D7B-A995-0CCB2BB4BFD5}"/>
              </a:ext>
            </a:extLst>
          </p:cNvPr>
          <p:cNvSpPr>
            <a:spLocks noChangeArrowheads="1"/>
          </p:cNvSpPr>
          <p:nvPr/>
        </p:nvSpPr>
        <p:spPr bwMode="auto">
          <a:xfrm>
            <a:off x="5274300" y="1145522"/>
            <a:ext cx="4512564" cy="2349895"/>
          </a:xfrm>
          <a:prstGeom prst="roundRect">
            <a:avLst>
              <a:gd name="adj" fmla="val 6258"/>
            </a:avLst>
          </a:prstGeom>
          <a:solidFill>
            <a:schemeClr val="bg1"/>
          </a:solidFill>
          <a:ln w="19050">
            <a:solidFill>
              <a:srgbClr val="F78408"/>
            </a:solidFill>
            <a:round/>
            <a:headEnd/>
            <a:tailEnd/>
          </a:ln>
          <a:effectLst>
            <a:outerShdw dist="107763" dir="2700000" algn="ctr" rotWithShape="0">
              <a:srgbClr val="B3B3B3"/>
            </a:outerShdw>
          </a:effectLst>
        </p:spPr>
        <p:txBody>
          <a:bodyPr wrap="none" anchor="ctr"/>
          <a:lstStyle/>
          <a:p>
            <a:pPr algn="ctr"/>
            <a:endParaRPr kumimoji="1" lang="zh-TW" altLang="en-US" dirty="0">
              <a:solidFill>
                <a:srgbClr val="C00000"/>
              </a:solidFill>
              <a:ea typeface="AppleMyungjo" charset="-127"/>
            </a:endParaRPr>
          </a:p>
        </p:txBody>
      </p:sp>
      <p:sp>
        <p:nvSpPr>
          <p:cNvPr id="62" name="文本框 61">
            <a:extLst>
              <a:ext uri="{FF2B5EF4-FFF2-40B4-BE49-F238E27FC236}">
                <a16:creationId xmlns="" xmlns:a16="http://schemas.microsoft.com/office/drawing/2014/main" id="{C43AD35F-500A-4EC0-B755-EFC71C45601D}"/>
              </a:ext>
            </a:extLst>
          </p:cNvPr>
          <p:cNvSpPr txBox="1"/>
          <p:nvPr/>
        </p:nvSpPr>
        <p:spPr>
          <a:xfrm>
            <a:off x="6931421" y="1196731"/>
            <a:ext cx="1102979" cy="338554"/>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研究数据</a:t>
            </a:r>
            <a:endParaRPr lang="zh-CN" altLang="en-US" sz="1600" b="1" i="0" dirty="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69" name="文本框 68">
            <a:extLst>
              <a:ext uri="{FF2B5EF4-FFF2-40B4-BE49-F238E27FC236}">
                <a16:creationId xmlns="" xmlns:a16="http://schemas.microsoft.com/office/drawing/2014/main" id="{3D9A426A-D8DB-45D0-89A4-14B9FDF35707}"/>
              </a:ext>
            </a:extLst>
          </p:cNvPr>
          <p:cNvSpPr txBox="1"/>
          <p:nvPr/>
        </p:nvSpPr>
        <p:spPr>
          <a:xfrm>
            <a:off x="1967200" y="3965132"/>
            <a:ext cx="1308506" cy="338554"/>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rPr>
              <a:t>模型流程</a:t>
            </a:r>
            <a:endParaRPr lang="zh-CN" altLang="en-US" sz="1600" b="1" i="0" dirty="0">
              <a:solidFill>
                <a:srgbClr val="C00000"/>
              </a:solidFill>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42" name="矩形 41">
            <a:extLst>
              <a:ext uri="{FF2B5EF4-FFF2-40B4-BE49-F238E27FC236}">
                <a16:creationId xmlns="" xmlns:a16="http://schemas.microsoft.com/office/drawing/2014/main" id="{D7DE4A20-5D02-4A5D-8B03-FAD57AFC249B}"/>
              </a:ext>
            </a:extLst>
          </p:cNvPr>
          <p:cNvSpPr/>
          <p:nvPr/>
        </p:nvSpPr>
        <p:spPr>
          <a:xfrm>
            <a:off x="217721" y="69692"/>
            <a:ext cx="7441881" cy="892552"/>
          </a:xfrm>
          <a:prstGeom prst="rect">
            <a:avLst/>
          </a:prstGeom>
        </p:spPr>
        <p:txBody>
          <a:bodyPr wrap="square">
            <a:spAutoFit/>
          </a:bodyPr>
          <a:lstStyle/>
          <a:p>
            <a:r>
              <a:rPr lang="zh-CN" altLang="en-US" sz="2800" i="0" dirty="0">
                <a:solidFill>
                  <a:srgbClr val="333333"/>
                </a:solidFill>
                <a:effectLst/>
                <a:latin typeface="微软雅黑" panose="020B0503020204020204" pitchFamily="34" charset="-122"/>
                <a:ea typeface="微软雅黑" panose="020B0503020204020204" pitchFamily="34" charset="-122"/>
              </a:rPr>
              <a:t>课题</a:t>
            </a:r>
            <a:r>
              <a:rPr lang="en-US" altLang="zh-CN" sz="2800" i="0" dirty="0">
                <a:solidFill>
                  <a:srgbClr val="333333"/>
                </a:solidFill>
                <a:effectLst/>
                <a:latin typeface="微软雅黑" panose="020B0503020204020204" pitchFamily="34" charset="-122"/>
                <a:ea typeface="微软雅黑" panose="020B0503020204020204" pitchFamily="34" charset="-122"/>
              </a:rPr>
              <a:t>1 </a:t>
            </a:r>
            <a:r>
              <a:rPr lang="zh-CN" altLang="en-US" sz="2800" dirty="0">
                <a:solidFill>
                  <a:srgbClr val="333333"/>
                </a:solidFill>
                <a:latin typeface="微软雅黑" panose="020B0503020204020204" pitchFamily="34" charset="-122"/>
                <a:ea typeface="微软雅黑" panose="020B0503020204020204" pitchFamily="34" charset="-122"/>
              </a:rPr>
              <a:t>空天地一体化</a:t>
            </a:r>
            <a:r>
              <a:rPr lang="zh-CN" altLang="en-US" sz="2800" dirty="0" smtClean="0">
                <a:solidFill>
                  <a:srgbClr val="333333"/>
                </a:solidFill>
                <a:latin typeface="微软雅黑" panose="020B0503020204020204" pitchFamily="34" charset="-122"/>
                <a:ea typeface="微软雅黑" panose="020B0503020204020204" pitchFamily="34" charset="-122"/>
              </a:rPr>
              <a:t>的智</a:t>
            </a:r>
            <a:r>
              <a:rPr lang="zh-CN" altLang="en-US" sz="2800" dirty="0">
                <a:solidFill>
                  <a:srgbClr val="333333"/>
                </a:solidFill>
                <a:latin typeface="微软雅黑" panose="020B0503020204020204" pitchFamily="34" charset="-122"/>
                <a:ea typeface="微软雅黑" panose="020B0503020204020204" pitchFamily="34" charset="-122"/>
              </a:rPr>
              <a:t>能感知系统</a:t>
            </a:r>
            <a:r>
              <a:rPr lang="zh-CN" altLang="en-US" sz="2400" dirty="0">
                <a:solidFill>
                  <a:srgbClr val="333333"/>
                </a:solidFill>
                <a:latin typeface="微软雅黑" panose="020B0503020204020204" pitchFamily="34" charset="-122"/>
                <a:ea typeface="微软雅黑" panose="020B0503020204020204" pitchFamily="34" charset="-122"/>
              </a:rPr>
              <a:t>：</a:t>
            </a:r>
            <a:endParaRPr lang="en-US" altLang="zh-CN" sz="2400" dirty="0">
              <a:solidFill>
                <a:srgbClr val="333333"/>
              </a:solidFill>
              <a:latin typeface="微软雅黑" panose="020B0503020204020204" pitchFamily="34" charset="-122"/>
              <a:ea typeface="微软雅黑" panose="020B0503020204020204" pitchFamily="34" charset="-122"/>
            </a:endParaRPr>
          </a:p>
          <a:p>
            <a:pPr>
              <a:tabLst>
                <a:tab pos="982663" algn="l"/>
              </a:tabLst>
            </a:pPr>
            <a:r>
              <a:rPr lang="en-US" altLang="zh-CN" sz="2400" b="1" dirty="0">
                <a:solidFill>
                  <a:srgbClr val="333333"/>
                </a:solidFill>
                <a:latin typeface="微软雅黑" panose="020B0503020204020204" pitchFamily="34" charset="-122"/>
                <a:ea typeface="微软雅黑" panose="020B0503020204020204" pitchFamily="34" charset="-122"/>
              </a:rPr>
              <a:t>	</a:t>
            </a:r>
            <a:r>
              <a:rPr lang="zh-CN" altLang="en-US" sz="2400" b="1" dirty="0">
                <a:solidFill>
                  <a:srgbClr val="333333"/>
                </a:solidFill>
                <a:latin typeface="微软雅黑" panose="020B0503020204020204" pitchFamily="34" charset="-122"/>
                <a:ea typeface="微软雅黑" panose="020B0503020204020204" pitchFamily="34" charset="-122"/>
              </a:rPr>
              <a:t>子课</a:t>
            </a:r>
            <a:r>
              <a:rPr lang="zh-CN" altLang="en-US" sz="2400" b="1" dirty="0" smtClean="0">
                <a:solidFill>
                  <a:srgbClr val="333333"/>
                </a:solidFill>
                <a:latin typeface="微软雅黑" panose="020B0503020204020204" pitchFamily="34" charset="-122"/>
                <a:ea typeface="微软雅黑" panose="020B0503020204020204" pitchFamily="34" charset="-122"/>
              </a:rPr>
              <a:t>题</a:t>
            </a:r>
            <a:r>
              <a:rPr lang="en-US" altLang="zh-CN" sz="2400" b="1" dirty="0">
                <a:solidFill>
                  <a:srgbClr val="333333"/>
                </a:solidFill>
                <a:latin typeface="微软雅黑" panose="020B0503020204020204" pitchFamily="34" charset="-122"/>
                <a:ea typeface="微软雅黑" panose="020B0503020204020204" pitchFamily="34" charset="-122"/>
              </a:rPr>
              <a:t>7</a:t>
            </a:r>
            <a:r>
              <a:rPr lang="zh-CN" altLang="en-US" sz="2400" b="1" dirty="0" smtClean="0">
                <a:solidFill>
                  <a:srgbClr val="333333"/>
                </a:solidFill>
                <a:latin typeface="微软雅黑" panose="020B0503020204020204" pitchFamily="34" charset="-122"/>
                <a:ea typeface="微软雅黑" panose="020B0503020204020204" pitchFamily="34" charset="-122"/>
              </a:rPr>
              <a:t>：</a:t>
            </a:r>
            <a:r>
              <a:rPr lang="zh-CN" altLang="en-US" sz="2400" b="1" dirty="0">
                <a:solidFill>
                  <a:srgbClr val="333333"/>
                </a:solidFill>
                <a:latin typeface="微软雅黑" panose="020B0503020204020204" pitchFamily="34" charset="-122"/>
                <a:ea typeface="微软雅黑" panose="020B0503020204020204" pitchFamily="34" charset="-122"/>
              </a:rPr>
              <a:t>基于深度学习的遥感视觉问答</a:t>
            </a:r>
          </a:p>
        </p:txBody>
      </p:sp>
      <p:sp>
        <p:nvSpPr>
          <p:cNvPr id="43" name="文本框 42">
            <a:extLst>
              <a:ext uri="{FF2B5EF4-FFF2-40B4-BE49-F238E27FC236}">
                <a16:creationId xmlns="" xmlns:a16="http://schemas.microsoft.com/office/drawing/2014/main" id="{80AF82A8-A5D3-41A2-8CB9-B28F4E876EE0}"/>
              </a:ext>
            </a:extLst>
          </p:cNvPr>
          <p:cNvSpPr txBox="1"/>
          <p:nvPr/>
        </p:nvSpPr>
        <p:spPr>
          <a:xfrm>
            <a:off x="7659602" y="172372"/>
            <a:ext cx="2398798" cy="369332"/>
          </a:xfrm>
          <a:prstGeom prst="rect">
            <a:avLst/>
          </a:prstGeom>
          <a:noFill/>
        </p:spPr>
        <p:txBody>
          <a:bodyPr wrap="none" rtlCol="0">
            <a:spAutoFit/>
          </a:bodyPr>
          <a:lstStyle/>
          <a:p>
            <a:r>
              <a:rPr lang="en-US" altLang="zh-CN" b="1" dirty="0">
                <a:solidFill>
                  <a:srgbClr val="C00000"/>
                </a:solidFill>
              </a:rPr>
              <a:t>Funded by </a:t>
            </a:r>
            <a:r>
              <a:rPr lang="zh-CN" altLang="en-US" b="1" dirty="0">
                <a:solidFill>
                  <a:srgbClr val="C00000"/>
                </a:solidFill>
              </a:rPr>
              <a:t>联合实验室</a:t>
            </a:r>
          </a:p>
        </p:txBody>
      </p:sp>
      <p:grpSp>
        <p:nvGrpSpPr>
          <p:cNvPr id="44" name="组合 43">
            <a:extLst>
              <a:ext uri="{FF2B5EF4-FFF2-40B4-BE49-F238E27FC236}">
                <a16:creationId xmlns="" xmlns:a16="http://schemas.microsoft.com/office/drawing/2014/main" id="{316D51C3-1FCD-4AD5-9767-517B6ACF98AC}"/>
              </a:ext>
            </a:extLst>
          </p:cNvPr>
          <p:cNvGrpSpPr/>
          <p:nvPr/>
        </p:nvGrpSpPr>
        <p:grpSpPr>
          <a:xfrm>
            <a:off x="5595504" y="1535285"/>
            <a:ext cx="4009324" cy="1799194"/>
            <a:chOff x="5758070" y="2623632"/>
            <a:chExt cx="3684103" cy="1449805"/>
          </a:xfrm>
        </p:grpSpPr>
        <p:pic>
          <p:nvPicPr>
            <p:cNvPr id="45" name="图片 44">
              <a:extLst>
                <a:ext uri="{FF2B5EF4-FFF2-40B4-BE49-F238E27FC236}">
                  <a16:creationId xmlns="" xmlns:a16="http://schemas.microsoft.com/office/drawing/2014/main" id="{F8187C46-5A8D-4643-A7AB-02BEE7C7C8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007" r="11891"/>
            <a:stretch/>
          </p:blipFill>
          <p:spPr>
            <a:xfrm>
              <a:off x="5758070" y="2623632"/>
              <a:ext cx="3608815" cy="1449805"/>
            </a:xfrm>
            <a:prstGeom prst="rect">
              <a:avLst/>
            </a:prstGeom>
          </p:spPr>
        </p:pic>
        <p:sp>
          <p:nvSpPr>
            <p:cNvPr id="46" name="矩形 45">
              <a:extLst>
                <a:ext uri="{FF2B5EF4-FFF2-40B4-BE49-F238E27FC236}">
                  <a16:creationId xmlns="" xmlns:a16="http://schemas.microsoft.com/office/drawing/2014/main" id="{E1FAF8A4-07A1-421C-A26C-86DB04736CEE}"/>
                </a:ext>
              </a:extLst>
            </p:cNvPr>
            <p:cNvSpPr/>
            <p:nvPr/>
          </p:nvSpPr>
          <p:spPr>
            <a:xfrm>
              <a:off x="5758070" y="2842591"/>
              <a:ext cx="3608815" cy="96740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 xmlns:a16="http://schemas.microsoft.com/office/drawing/2014/main" id="{062AA2E1-E2DD-433C-8048-332736BCBD5A}"/>
                </a:ext>
              </a:extLst>
            </p:cNvPr>
            <p:cNvSpPr txBox="1"/>
            <p:nvPr/>
          </p:nvSpPr>
          <p:spPr>
            <a:xfrm>
              <a:off x="6439355" y="2987741"/>
              <a:ext cx="2246243" cy="338554"/>
            </a:xfrm>
            <a:prstGeom prst="rect">
              <a:avLst/>
            </a:prstGeom>
            <a:noFill/>
          </p:spPr>
          <p:txBody>
            <a:bodyPr wrap="square" rtlCol="0">
              <a:spAutoFit/>
            </a:bodyPr>
            <a:lstStyle/>
            <a:p>
              <a:r>
                <a:rPr lang="en-US" altLang="zh-CN" sz="1600" dirty="0">
                  <a:solidFill>
                    <a:schemeClr val="bg1"/>
                  </a:solidFill>
                  <a:latin typeface="Arial Narrow" panose="020B0606020202030204" pitchFamily="34" charset="0"/>
                  <a:cs typeface="Arial" panose="020B0604020202020204" pitchFamily="34" charset="0"/>
                </a:rPr>
                <a:t>RSVQAHR &amp; </a:t>
              </a:r>
              <a:r>
                <a:rPr lang="en-US" altLang="zh-CN" sz="1600" dirty="0" err="1">
                  <a:solidFill>
                    <a:schemeClr val="bg1"/>
                  </a:solidFill>
                  <a:latin typeface="Arial Narrow" panose="020B0606020202030204" pitchFamily="34" charset="0"/>
                  <a:cs typeface="Arial" panose="020B0604020202020204" pitchFamily="34" charset="0"/>
                </a:rPr>
                <a:t>RSVQAxBEN</a:t>
              </a:r>
              <a:endParaRPr lang="zh-CN" altLang="en-US" sz="1600" dirty="0">
                <a:solidFill>
                  <a:schemeClr val="bg1"/>
                </a:solidFill>
                <a:latin typeface="Arial Narrow" panose="020B0606020202030204" pitchFamily="34" charset="0"/>
                <a:cs typeface="Arial" panose="020B0604020202020204" pitchFamily="34" charset="0"/>
              </a:endParaRPr>
            </a:p>
          </p:txBody>
        </p:sp>
        <p:sp>
          <p:nvSpPr>
            <p:cNvPr id="48" name="文本框 47">
              <a:extLst>
                <a:ext uri="{FF2B5EF4-FFF2-40B4-BE49-F238E27FC236}">
                  <a16:creationId xmlns="" xmlns:a16="http://schemas.microsoft.com/office/drawing/2014/main" id="{E40205AD-D5F5-4F51-8475-D218E744959A}"/>
                </a:ext>
              </a:extLst>
            </p:cNvPr>
            <p:cNvSpPr txBox="1"/>
            <p:nvPr/>
          </p:nvSpPr>
          <p:spPr>
            <a:xfrm>
              <a:off x="5758070" y="3548390"/>
              <a:ext cx="3684103" cy="307777"/>
            </a:xfrm>
            <a:prstGeom prst="rect">
              <a:avLst/>
            </a:prstGeom>
            <a:noFill/>
          </p:spPr>
          <p:txBody>
            <a:bodyPr wrap="square" rtlCol="0">
              <a:spAutoFit/>
            </a:bodyPr>
            <a:lstStyle/>
            <a:p>
              <a:r>
                <a:rPr lang="en-US" altLang="zh-CN" sz="1400" dirty="0">
                  <a:solidFill>
                    <a:schemeClr val="bg1"/>
                  </a:solidFill>
                  <a:latin typeface="Bahnschrift SemiLight Condensed" panose="020B0502040204020203" pitchFamily="34" charset="0"/>
                  <a:cs typeface="Arial" panose="020B0604020202020204" pitchFamily="34" charset="0"/>
                </a:rPr>
                <a:t>Large-scale dataset with image/question/answer triplets</a:t>
              </a:r>
              <a:endParaRPr lang="zh-CN" altLang="en-US" sz="1400" dirty="0">
                <a:solidFill>
                  <a:schemeClr val="bg1"/>
                </a:solidFill>
                <a:latin typeface="Bahnschrift SemiLight Condensed" panose="020B0502040204020203" pitchFamily="34" charset="0"/>
                <a:cs typeface="Arial" panose="020B0604020202020204" pitchFamily="34" charset="0"/>
              </a:endParaRPr>
            </a:p>
          </p:txBody>
        </p:sp>
      </p:grpSp>
      <p:grpSp>
        <p:nvGrpSpPr>
          <p:cNvPr id="90" name="组合 89">
            <a:extLst>
              <a:ext uri="{FF2B5EF4-FFF2-40B4-BE49-F238E27FC236}">
                <a16:creationId xmlns="" xmlns:a16="http://schemas.microsoft.com/office/drawing/2014/main" id="{A42F6AAB-33D3-4FF4-B602-F940EBFC0660}"/>
              </a:ext>
            </a:extLst>
          </p:cNvPr>
          <p:cNvGrpSpPr/>
          <p:nvPr/>
        </p:nvGrpSpPr>
        <p:grpSpPr>
          <a:xfrm>
            <a:off x="486352" y="4303686"/>
            <a:ext cx="4242703" cy="1911721"/>
            <a:chOff x="852746" y="4534147"/>
            <a:chExt cx="3019740" cy="1357990"/>
          </a:xfrm>
        </p:grpSpPr>
        <p:grpSp>
          <p:nvGrpSpPr>
            <p:cNvPr id="91" name="组合 90">
              <a:extLst>
                <a:ext uri="{FF2B5EF4-FFF2-40B4-BE49-F238E27FC236}">
                  <a16:creationId xmlns="" xmlns:a16="http://schemas.microsoft.com/office/drawing/2014/main" id="{005DCF27-39A0-4D4E-8441-4C316731C0E1}"/>
                </a:ext>
              </a:extLst>
            </p:cNvPr>
            <p:cNvGrpSpPr/>
            <p:nvPr/>
          </p:nvGrpSpPr>
          <p:grpSpPr>
            <a:xfrm>
              <a:off x="2986097" y="5567674"/>
              <a:ext cx="882310" cy="320092"/>
              <a:chOff x="3660190" y="4562249"/>
              <a:chExt cx="681292" cy="252412"/>
            </a:xfrm>
          </p:grpSpPr>
          <p:sp>
            <p:nvSpPr>
              <p:cNvPr id="114" name="矩形: 圆角 113">
                <a:extLst>
                  <a:ext uri="{FF2B5EF4-FFF2-40B4-BE49-F238E27FC236}">
                    <a16:creationId xmlns="" xmlns:a16="http://schemas.microsoft.com/office/drawing/2014/main" id="{FA232DFD-2144-4BF6-AA58-110784774360}"/>
                  </a:ext>
                </a:extLst>
              </p:cNvPr>
              <p:cNvSpPr/>
              <p:nvPr/>
            </p:nvSpPr>
            <p:spPr>
              <a:xfrm>
                <a:off x="3660190" y="4562249"/>
                <a:ext cx="521493" cy="252412"/>
              </a:xfrm>
              <a:prstGeom prst="roundRect">
                <a:avLst/>
              </a:prstGeom>
              <a:solidFill>
                <a:schemeClr val="accent5">
                  <a:lumMod val="75000"/>
                </a:schemeClr>
              </a:solidFill>
              <a:ln>
                <a:solidFill>
                  <a:schemeClr val="accent5">
                    <a:lumMod val="75000"/>
                  </a:schemeClr>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700" dirty="0"/>
              </a:p>
            </p:txBody>
          </p:sp>
          <p:sp>
            <p:nvSpPr>
              <p:cNvPr id="115" name="文本框 114">
                <a:extLst>
                  <a:ext uri="{FF2B5EF4-FFF2-40B4-BE49-F238E27FC236}">
                    <a16:creationId xmlns="" xmlns:a16="http://schemas.microsoft.com/office/drawing/2014/main" id="{86A93CA1-2122-497C-AFDB-4C6D9235055C}"/>
                  </a:ext>
                </a:extLst>
              </p:cNvPr>
              <p:cNvSpPr txBox="1"/>
              <p:nvPr/>
            </p:nvSpPr>
            <p:spPr>
              <a:xfrm>
                <a:off x="3710451" y="4616746"/>
                <a:ext cx="631031" cy="169891"/>
              </a:xfrm>
              <a:prstGeom prst="rect">
                <a:avLst/>
              </a:prstGeom>
              <a:noFill/>
            </p:spPr>
            <p:txBody>
              <a:bodyPr wrap="square" rtlCol="0">
                <a:spAutoFit/>
              </a:bodyPr>
              <a:lstStyle/>
              <a:p>
                <a:r>
                  <a:rPr lang="zh-CN" altLang="en-US" sz="800" dirty="0">
                    <a:solidFill>
                      <a:schemeClr val="bg1"/>
                    </a:solidFill>
                  </a:rPr>
                  <a:t>语言模型</a:t>
                </a:r>
              </a:p>
            </p:txBody>
          </p:sp>
        </p:grpSp>
        <p:grpSp>
          <p:nvGrpSpPr>
            <p:cNvPr id="92" name="组合 91">
              <a:extLst>
                <a:ext uri="{FF2B5EF4-FFF2-40B4-BE49-F238E27FC236}">
                  <a16:creationId xmlns="" xmlns:a16="http://schemas.microsoft.com/office/drawing/2014/main" id="{BABBA3DD-C937-4F2A-8622-0E0420962BC0}"/>
                </a:ext>
              </a:extLst>
            </p:cNvPr>
            <p:cNvGrpSpPr/>
            <p:nvPr/>
          </p:nvGrpSpPr>
          <p:grpSpPr>
            <a:xfrm>
              <a:off x="1950160" y="5571007"/>
              <a:ext cx="881571" cy="320092"/>
              <a:chOff x="3660190" y="5393445"/>
              <a:chExt cx="680721" cy="252412"/>
            </a:xfrm>
          </p:grpSpPr>
          <p:sp>
            <p:nvSpPr>
              <p:cNvPr id="112" name="矩形: 圆角 111">
                <a:extLst>
                  <a:ext uri="{FF2B5EF4-FFF2-40B4-BE49-F238E27FC236}">
                    <a16:creationId xmlns="" xmlns:a16="http://schemas.microsoft.com/office/drawing/2014/main" id="{98A85A5F-992A-4516-BC14-19040F1DAC72}"/>
                  </a:ext>
                </a:extLst>
              </p:cNvPr>
              <p:cNvSpPr/>
              <p:nvPr/>
            </p:nvSpPr>
            <p:spPr>
              <a:xfrm>
                <a:off x="3660190" y="5393445"/>
                <a:ext cx="521493" cy="252412"/>
              </a:xfrm>
              <a:prstGeom prst="roundRect">
                <a:avLst/>
              </a:prstGeom>
              <a:solidFill>
                <a:schemeClr val="accent5">
                  <a:lumMod val="75000"/>
                </a:schemeClr>
              </a:solidFill>
              <a:ln>
                <a:solidFill>
                  <a:schemeClr val="accent5">
                    <a:lumMod val="75000"/>
                  </a:schemeClr>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700" dirty="0"/>
              </a:p>
            </p:txBody>
          </p:sp>
          <p:sp>
            <p:nvSpPr>
              <p:cNvPr id="113" name="文本框 112">
                <a:extLst>
                  <a:ext uri="{FF2B5EF4-FFF2-40B4-BE49-F238E27FC236}">
                    <a16:creationId xmlns="" xmlns:a16="http://schemas.microsoft.com/office/drawing/2014/main" id="{C6884D94-1684-4F40-9F0D-62E2B8ACB59C}"/>
                  </a:ext>
                </a:extLst>
              </p:cNvPr>
              <p:cNvSpPr txBox="1"/>
              <p:nvPr/>
            </p:nvSpPr>
            <p:spPr>
              <a:xfrm>
                <a:off x="3709880" y="5452075"/>
                <a:ext cx="631031" cy="169891"/>
              </a:xfrm>
              <a:prstGeom prst="rect">
                <a:avLst/>
              </a:prstGeom>
              <a:noFill/>
            </p:spPr>
            <p:txBody>
              <a:bodyPr wrap="square" rtlCol="0">
                <a:spAutoFit/>
              </a:bodyPr>
              <a:lstStyle/>
              <a:p>
                <a:r>
                  <a:rPr lang="zh-CN" altLang="en-US" sz="800" dirty="0">
                    <a:solidFill>
                      <a:schemeClr val="bg1"/>
                    </a:solidFill>
                  </a:rPr>
                  <a:t>答案预测</a:t>
                </a:r>
              </a:p>
            </p:txBody>
          </p:sp>
        </p:grpSp>
        <p:cxnSp>
          <p:nvCxnSpPr>
            <p:cNvPr id="93" name="直接箭头连接符 92">
              <a:extLst>
                <a:ext uri="{FF2B5EF4-FFF2-40B4-BE49-F238E27FC236}">
                  <a16:creationId xmlns="" xmlns:a16="http://schemas.microsoft.com/office/drawing/2014/main" id="{FB84CB76-59FB-4202-86DA-A3E020199EB7}"/>
                </a:ext>
              </a:extLst>
            </p:cNvPr>
            <p:cNvCxnSpPr>
              <a:cxnSpLocks/>
              <a:endCxn id="107" idx="1"/>
            </p:cNvCxnSpPr>
            <p:nvPr/>
          </p:nvCxnSpPr>
          <p:spPr>
            <a:xfrm flipV="1">
              <a:off x="1528108" y="4702102"/>
              <a:ext cx="346630" cy="1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 xmlns:a16="http://schemas.microsoft.com/office/drawing/2014/main" id="{70A32469-F34C-4276-8734-8E0D4BCD8400}"/>
                </a:ext>
              </a:extLst>
            </p:cNvPr>
            <p:cNvCxnSpPr>
              <a:cxnSpLocks/>
            </p:cNvCxnSpPr>
            <p:nvPr/>
          </p:nvCxnSpPr>
          <p:spPr>
            <a:xfrm>
              <a:off x="3322663" y="4855827"/>
              <a:ext cx="5297" cy="704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 xmlns:a16="http://schemas.microsoft.com/office/drawing/2014/main" id="{FA206CB0-E850-46D3-B17B-F5CE5A75C420}"/>
                </a:ext>
              </a:extLst>
            </p:cNvPr>
            <p:cNvCxnSpPr>
              <a:cxnSpLocks/>
            </p:cNvCxnSpPr>
            <p:nvPr/>
          </p:nvCxnSpPr>
          <p:spPr>
            <a:xfrm flipH="1">
              <a:off x="2632505" y="5742848"/>
              <a:ext cx="358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6" name="图片 95">
              <a:extLst>
                <a:ext uri="{FF2B5EF4-FFF2-40B4-BE49-F238E27FC236}">
                  <a16:creationId xmlns="" xmlns:a16="http://schemas.microsoft.com/office/drawing/2014/main" id="{85317F4E-05E4-4FE5-9F15-B1853934CFB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92085" y="5235899"/>
              <a:ext cx="656238" cy="656238"/>
            </a:xfrm>
            <a:prstGeom prst="rect">
              <a:avLst/>
            </a:prstGeom>
          </p:spPr>
        </p:pic>
        <p:cxnSp>
          <p:nvCxnSpPr>
            <p:cNvPr id="98" name="直接箭头连接符 97">
              <a:extLst>
                <a:ext uri="{FF2B5EF4-FFF2-40B4-BE49-F238E27FC236}">
                  <a16:creationId xmlns="" xmlns:a16="http://schemas.microsoft.com/office/drawing/2014/main" id="{6FA36679-A524-43BF-BFDF-08439246720E}"/>
                </a:ext>
              </a:extLst>
            </p:cNvPr>
            <p:cNvCxnSpPr>
              <a:cxnSpLocks/>
            </p:cNvCxnSpPr>
            <p:nvPr/>
          </p:nvCxnSpPr>
          <p:spPr>
            <a:xfrm flipV="1">
              <a:off x="1198818" y="4861744"/>
              <a:ext cx="0" cy="374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9" name="组合 98">
              <a:extLst>
                <a:ext uri="{FF2B5EF4-FFF2-40B4-BE49-F238E27FC236}">
                  <a16:creationId xmlns="" xmlns:a16="http://schemas.microsoft.com/office/drawing/2014/main" id="{A7770ADF-ED83-48D7-81E9-60465D09054D}"/>
                </a:ext>
              </a:extLst>
            </p:cNvPr>
            <p:cNvGrpSpPr/>
            <p:nvPr/>
          </p:nvGrpSpPr>
          <p:grpSpPr>
            <a:xfrm>
              <a:off x="852746" y="4537823"/>
              <a:ext cx="675362" cy="320092"/>
              <a:chOff x="823914" y="4562249"/>
              <a:chExt cx="521493" cy="252412"/>
            </a:xfrm>
          </p:grpSpPr>
          <p:sp>
            <p:nvSpPr>
              <p:cNvPr id="109" name="矩形: 圆角 108">
                <a:extLst>
                  <a:ext uri="{FF2B5EF4-FFF2-40B4-BE49-F238E27FC236}">
                    <a16:creationId xmlns="" xmlns:a16="http://schemas.microsoft.com/office/drawing/2014/main" id="{3BE7715A-4220-4514-BB6D-9362EC7B2E17}"/>
                  </a:ext>
                </a:extLst>
              </p:cNvPr>
              <p:cNvSpPr/>
              <p:nvPr/>
            </p:nvSpPr>
            <p:spPr>
              <a:xfrm>
                <a:off x="823914" y="4562249"/>
                <a:ext cx="521493" cy="252412"/>
              </a:xfrm>
              <a:prstGeom prst="roundRect">
                <a:avLst/>
              </a:prstGeom>
              <a:solidFill>
                <a:schemeClr val="accent5">
                  <a:lumMod val="75000"/>
                </a:schemeClr>
              </a:solidFill>
              <a:ln>
                <a:solidFill>
                  <a:schemeClr val="accent5">
                    <a:lumMod val="75000"/>
                  </a:schemeClr>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700" dirty="0"/>
              </a:p>
            </p:txBody>
          </p:sp>
          <p:sp>
            <p:nvSpPr>
              <p:cNvPr id="111" name="文本框 110">
                <a:extLst>
                  <a:ext uri="{FF2B5EF4-FFF2-40B4-BE49-F238E27FC236}">
                    <a16:creationId xmlns="" xmlns:a16="http://schemas.microsoft.com/office/drawing/2014/main" id="{F441B486-7125-4F19-A68F-94BB0682AC00}"/>
                  </a:ext>
                </a:extLst>
              </p:cNvPr>
              <p:cNvSpPr txBox="1"/>
              <p:nvPr/>
            </p:nvSpPr>
            <p:spPr>
              <a:xfrm>
                <a:off x="863874" y="4613507"/>
                <a:ext cx="463736" cy="169891"/>
              </a:xfrm>
              <a:prstGeom prst="rect">
                <a:avLst/>
              </a:prstGeom>
              <a:noFill/>
            </p:spPr>
            <p:txBody>
              <a:bodyPr wrap="square" rtlCol="0">
                <a:spAutoFit/>
              </a:bodyPr>
              <a:lstStyle/>
              <a:p>
                <a:r>
                  <a:rPr lang="zh-CN" altLang="en-US" sz="800" dirty="0">
                    <a:solidFill>
                      <a:schemeClr val="bg1"/>
                    </a:solidFill>
                  </a:rPr>
                  <a:t>图像数据</a:t>
                </a:r>
              </a:p>
            </p:txBody>
          </p:sp>
        </p:grpSp>
        <p:grpSp>
          <p:nvGrpSpPr>
            <p:cNvPr id="101" name="组合 100">
              <a:extLst>
                <a:ext uri="{FF2B5EF4-FFF2-40B4-BE49-F238E27FC236}">
                  <a16:creationId xmlns="" xmlns:a16="http://schemas.microsoft.com/office/drawing/2014/main" id="{29C980D1-4F26-46EB-8594-75055FE05DC7}"/>
                </a:ext>
              </a:extLst>
            </p:cNvPr>
            <p:cNvGrpSpPr/>
            <p:nvPr/>
          </p:nvGrpSpPr>
          <p:grpSpPr>
            <a:xfrm>
              <a:off x="1874739" y="4537187"/>
              <a:ext cx="867875" cy="329829"/>
              <a:chOff x="1589392" y="4562249"/>
              <a:chExt cx="670145" cy="260090"/>
            </a:xfrm>
          </p:grpSpPr>
          <p:sp>
            <p:nvSpPr>
              <p:cNvPr id="107" name="矩形: 圆角 106">
                <a:extLst>
                  <a:ext uri="{FF2B5EF4-FFF2-40B4-BE49-F238E27FC236}">
                    <a16:creationId xmlns="" xmlns:a16="http://schemas.microsoft.com/office/drawing/2014/main" id="{C6A7D76B-82AF-43F4-BCEB-36C310B19590}"/>
                  </a:ext>
                </a:extLst>
              </p:cNvPr>
              <p:cNvSpPr/>
              <p:nvPr/>
            </p:nvSpPr>
            <p:spPr>
              <a:xfrm>
                <a:off x="1589392" y="4562249"/>
                <a:ext cx="576912" cy="260090"/>
              </a:xfrm>
              <a:prstGeom prst="roundRect">
                <a:avLst/>
              </a:prstGeom>
              <a:solidFill>
                <a:schemeClr val="accent5">
                  <a:lumMod val="75000"/>
                </a:schemeClr>
              </a:solidFill>
              <a:ln>
                <a:solidFill>
                  <a:schemeClr val="accent5">
                    <a:lumMod val="75000"/>
                  </a:schemeClr>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700" dirty="0"/>
              </a:p>
            </p:txBody>
          </p:sp>
          <p:sp>
            <p:nvSpPr>
              <p:cNvPr id="108" name="文本框 107">
                <a:extLst>
                  <a:ext uri="{FF2B5EF4-FFF2-40B4-BE49-F238E27FC236}">
                    <a16:creationId xmlns="" xmlns:a16="http://schemas.microsoft.com/office/drawing/2014/main" id="{CFADABD7-28BD-40E7-A96A-03402AEDFE2C}"/>
                  </a:ext>
                </a:extLst>
              </p:cNvPr>
              <p:cNvSpPr txBox="1"/>
              <p:nvPr/>
            </p:nvSpPr>
            <p:spPr>
              <a:xfrm>
                <a:off x="1628506" y="4614968"/>
                <a:ext cx="631031" cy="169891"/>
              </a:xfrm>
              <a:prstGeom prst="rect">
                <a:avLst/>
              </a:prstGeom>
              <a:noFill/>
            </p:spPr>
            <p:txBody>
              <a:bodyPr wrap="square" rtlCol="0">
                <a:spAutoFit/>
              </a:bodyPr>
              <a:lstStyle/>
              <a:p>
                <a:r>
                  <a:rPr lang="zh-CN" altLang="en-US" sz="800" dirty="0">
                    <a:solidFill>
                      <a:schemeClr val="bg1"/>
                    </a:solidFill>
                  </a:rPr>
                  <a:t>数据预处理</a:t>
                </a:r>
              </a:p>
            </p:txBody>
          </p:sp>
        </p:grpSp>
        <p:grpSp>
          <p:nvGrpSpPr>
            <p:cNvPr id="102" name="组合 101">
              <a:extLst>
                <a:ext uri="{FF2B5EF4-FFF2-40B4-BE49-F238E27FC236}">
                  <a16:creationId xmlns="" xmlns:a16="http://schemas.microsoft.com/office/drawing/2014/main" id="{C47F38A5-A665-448E-819F-5510A580674D}"/>
                </a:ext>
              </a:extLst>
            </p:cNvPr>
            <p:cNvGrpSpPr/>
            <p:nvPr/>
          </p:nvGrpSpPr>
          <p:grpSpPr>
            <a:xfrm>
              <a:off x="2984979" y="4534147"/>
              <a:ext cx="887507" cy="320092"/>
              <a:chOff x="2394130" y="4562249"/>
              <a:chExt cx="685305" cy="252412"/>
            </a:xfrm>
          </p:grpSpPr>
          <p:sp>
            <p:nvSpPr>
              <p:cNvPr id="105" name="矩形: 圆角 104">
                <a:extLst>
                  <a:ext uri="{FF2B5EF4-FFF2-40B4-BE49-F238E27FC236}">
                    <a16:creationId xmlns="" xmlns:a16="http://schemas.microsoft.com/office/drawing/2014/main" id="{D3A2A749-5718-44F7-9CC6-2413B69CCB75}"/>
                  </a:ext>
                </a:extLst>
              </p:cNvPr>
              <p:cNvSpPr/>
              <p:nvPr/>
            </p:nvSpPr>
            <p:spPr>
              <a:xfrm>
                <a:off x="2394130" y="4562249"/>
                <a:ext cx="521493" cy="252412"/>
              </a:xfrm>
              <a:prstGeom prst="roundRect">
                <a:avLst/>
              </a:prstGeom>
              <a:solidFill>
                <a:schemeClr val="accent5">
                  <a:lumMod val="75000"/>
                </a:schemeClr>
              </a:solidFill>
              <a:ln>
                <a:solidFill>
                  <a:schemeClr val="accent5">
                    <a:lumMod val="75000"/>
                  </a:schemeClr>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700" dirty="0"/>
              </a:p>
            </p:txBody>
          </p:sp>
          <p:sp>
            <p:nvSpPr>
              <p:cNvPr id="106" name="文本框 105">
                <a:extLst>
                  <a:ext uri="{FF2B5EF4-FFF2-40B4-BE49-F238E27FC236}">
                    <a16:creationId xmlns="" xmlns:a16="http://schemas.microsoft.com/office/drawing/2014/main" id="{DF8EF68A-4DB7-4C58-B836-5EA8A482676B}"/>
                  </a:ext>
                </a:extLst>
              </p:cNvPr>
              <p:cNvSpPr txBox="1"/>
              <p:nvPr/>
            </p:nvSpPr>
            <p:spPr>
              <a:xfrm>
                <a:off x="2448404" y="4612002"/>
                <a:ext cx="631031" cy="169891"/>
              </a:xfrm>
              <a:prstGeom prst="rect">
                <a:avLst/>
              </a:prstGeom>
              <a:noFill/>
            </p:spPr>
            <p:txBody>
              <a:bodyPr wrap="square" rtlCol="0">
                <a:spAutoFit/>
              </a:bodyPr>
              <a:lstStyle/>
              <a:p>
                <a:r>
                  <a:rPr lang="zh-CN" altLang="en-US" sz="800" dirty="0">
                    <a:solidFill>
                      <a:schemeClr val="bg1"/>
                    </a:solidFill>
                  </a:rPr>
                  <a:t>特征提取</a:t>
                </a:r>
              </a:p>
            </p:txBody>
          </p:sp>
        </p:grpSp>
        <p:cxnSp>
          <p:nvCxnSpPr>
            <p:cNvPr id="103" name="直接箭头连接符 102">
              <a:extLst>
                <a:ext uri="{FF2B5EF4-FFF2-40B4-BE49-F238E27FC236}">
                  <a16:creationId xmlns="" xmlns:a16="http://schemas.microsoft.com/office/drawing/2014/main" id="{327D4CA6-F2D9-4D0E-BB3A-8D4591A48301}"/>
                </a:ext>
              </a:extLst>
            </p:cNvPr>
            <p:cNvCxnSpPr>
              <a:cxnSpLocks/>
            </p:cNvCxnSpPr>
            <p:nvPr/>
          </p:nvCxnSpPr>
          <p:spPr>
            <a:xfrm flipV="1">
              <a:off x="2633588" y="4691444"/>
              <a:ext cx="346630" cy="1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97792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47887</TotalTime>
  <Words>6982</Words>
  <Application>Microsoft Office PowerPoint</Application>
  <PresentationFormat>Custom</PresentationFormat>
  <Paragraphs>325</Paragraphs>
  <Slides>17</Slides>
  <Notes>1</Notes>
  <HiddenSlides>0</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39" baseType="lpstr">
      <vt:lpstr>AppleMyungjo</vt:lpstr>
      <vt:lpstr>FangSong_GB2312</vt:lpstr>
      <vt:lpstr>黑体</vt:lpstr>
      <vt:lpstr>楷体</vt:lpstr>
      <vt:lpstr>楷体_GB2312</vt:lpstr>
      <vt:lpstr>SimSun</vt:lpstr>
      <vt:lpstr>SimSun</vt:lpstr>
      <vt:lpstr>微软雅黑</vt:lpstr>
      <vt:lpstr>微软雅黑</vt:lpstr>
      <vt:lpstr>Arial</vt:lpstr>
      <vt:lpstr>Arial Narrow</vt:lpstr>
      <vt:lpstr>Bahnschrift SemiLight Condensed</vt:lpstr>
      <vt:lpstr>Calibri</vt:lpstr>
      <vt:lpstr>Calibri Light</vt:lpstr>
      <vt:lpstr>Garamond</vt:lpstr>
      <vt:lpstr>Palatino Linotype</vt:lpstr>
      <vt:lpstr>Tahoma</vt:lpstr>
      <vt:lpstr>Times New Roman</vt:lpstr>
      <vt:lpstr>Wingdings</vt:lpstr>
      <vt:lpstr>Office 主题</vt:lpstr>
      <vt:lpstr>Custom Design</vt:lpstr>
      <vt:lpstr>think-cell 幻灯片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张华安</dc:creator>
  <cp:lastModifiedBy>Simon</cp:lastModifiedBy>
  <cp:revision>4892</cp:revision>
  <cp:lastPrinted>2018-04-26T04:50:28Z</cp:lastPrinted>
  <dcterms:created xsi:type="dcterms:W3CDTF">2015-08-26T09:07:06Z</dcterms:created>
  <dcterms:modified xsi:type="dcterms:W3CDTF">2024-09-21T12:03:42Z</dcterms:modified>
</cp:coreProperties>
</file>